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</p:sldMasterIdLst>
  <p:notesMasterIdLst>
    <p:notesMasterId r:id="rId13"/>
  </p:notesMasterIdLst>
  <p:sldIdLst>
    <p:sldId id="256" r:id="rId4"/>
    <p:sldId id="257" r:id="rId5"/>
    <p:sldId id="329" r:id="rId6"/>
    <p:sldId id="259" r:id="rId7"/>
    <p:sldId id="338" r:id="rId8"/>
    <p:sldId id="335" r:id="rId9"/>
    <p:sldId id="339" r:id="rId10"/>
    <p:sldId id="340" r:id="rId11"/>
    <p:sldId id="272" r:id="rId12"/>
  </p:sldIdLst>
  <p:sldSz cx="9144000" cy="5145088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>
      <p:cViewPr varScale="1">
        <p:scale>
          <a:sx n="72" d="100"/>
          <a:sy n="72" d="100"/>
        </p:scale>
        <p:origin x="1068" y="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>
            <a:extLst>
              <a:ext uri="{FF2B5EF4-FFF2-40B4-BE49-F238E27FC236}">
                <a16:creationId xmlns:a16="http://schemas.microsoft.com/office/drawing/2014/main" id="{4CC96CC7-DCE5-6045-873B-02989A0F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1" name="AutoShape 2">
            <a:extLst>
              <a:ext uri="{FF2B5EF4-FFF2-40B4-BE49-F238E27FC236}">
                <a16:creationId xmlns:a16="http://schemas.microsoft.com/office/drawing/2014/main" id="{D6053627-ECEC-D544-BDCB-C1AB4E60B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2" name="AutoShape 3">
            <a:extLst>
              <a:ext uri="{FF2B5EF4-FFF2-40B4-BE49-F238E27FC236}">
                <a16:creationId xmlns:a16="http://schemas.microsoft.com/office/drawing/2014/main" id="{694CCBA7-0709-D04A-AB67-02EBFF8B6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3" name="Rectangle 4">
            <a:extLst>
              <a:ext uri="{FF2B5EF4-FFF2-40B4-BE49-F238E27FC236}">
                <a16:creationId xmlns:a16="http://schemas.microsoft.com/office/drawing/2014/main" id="{E42C0CB4-A923-FA44-B977-FB5644832D0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38762" cy="400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B696A411-BAB3-DF49-9DC6-BBA4F3B4022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2025" cy="48053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27655" name="Text Box 6">
            <a:extLst>
              <a:ext uri="{FF2B5EF4-FFF2-40B4-BE49-F238E27FC236}">
                <a16:creationId xmlns:a16="http://schemas.microsoft.com/office/drawing/2014/main" id="{26C39A3B-45FF-7C4D-93E1-3DD6925DD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6" name="Text Box 7">
            <a:extLst>
              <a:ext uri="{FF2B5EF4-FFF2-40B4-BE49-F238E27FC236}">
                <a16:creationId xmlns:a16="http://schemas.microsoft.com/office/drawing/2014/main" id="{852BD021-2DDE-7E44-A9F4-C93B25038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7" name="Text Box 8">
            <a:extLst>
              <a:ext uri="{FF2B5EF4-FFF2-40B4-BE49-F238E27FC236}">
                <a16:creationId xmlns:a16="http://schemas.microsoft.com/office/drawing/2014/main" id="{13F9A357-B5F2-4540-BD79-71AEAADBD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E77546C9-B849-1F4A-8CC1-3DE39184E3F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5012" cy="5286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38D19815-141E-D943-99A5-DBC5C8113DA8}" type="slidenum">
              <a:rPr lang="pt-BR" altLang="en-US"/>
              <a:pPr/>
              <a:t>‹N°›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019813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9">
            <a:extLst>
              <a:ext uri="{FF2B5EF4-FFF2-40B4-BE49-F238E27FC236}">
                <a16:creationId xmlns:a16="http://schemas.microsoft.com/office/drawing/2014/main" id="{09E84316-D174-114C-BC11-51D0B060127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9A3814D-C967-0E4D-9095-6E0CF55C8488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699" name="Text Box 1">
            <a:extLst>
              <a:ext uri="{FF2B5EF4-FFF2-40B4-BE49-F238E27FC236}">
                <a16:creationId xmlns:a16="http://schemas.microsoft.com/office/drawing/2014/main" id="{5FC1FCC7-3F21-6D4B-8AD0-B47B9511B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78A730BE-5216-D54F-AAA6-B97298856A85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0" name="Text Box 2">
            <a:extLst>
              <a:ext uri="{FF2B5EF4-FFF2-40B4-BE49-F238E27FC236}">
                <a16:creationId xmlns:a16="http://schemas.microsoft.com/office/drawing/2014/main" id="{DB255595-F425-8A43-AEF6-1665A1D09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25C49CE6-EFD8-C247-8E14-0D2A42E87215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1" name="Text Box 3">
            <a:extLst>
              <a:ext uri="{FF2B5EF4-FFF2-40B4-BE49-F238E27FC236}">
                <a16:creationId xmlns:a16="http://schemas.microsoft.com/office/drawing/2014/main" id="{BFA9C49D-8D03-E343-9094-344BFB0023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2" name="Text Box 4">
            <a:extLst>
              <a:ext uri="{FF2B5EF4-FFF2-40B4-BE49-F238E27FC236}">
                <a16:creationId xmlns:a16="http://schemas.microsoft.com/office/drawing/2014/main" id="{0DFE10CD-4C5C-604F-9DD3-023BB3D06C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9703" name="Text Box 5">
            <a:extLst>
              <a:ext uri="{FF2B5EF4-FFF2-40B4-BE49-F238E27FC236}">
                <a16:creationId xmlns:a16="http://schemas.microsoft.com/office/drawing/2014/main" id="{38ED9574-424D-4943-9FB9-9E450B982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SzPct val="100000"/>
            </a:pPr>
            <a:fld id="{2BA1ABDA-6232-5A46-9869-21D0F0BA7C7D}" type="slidenum">
              <a:rPr lang="pt-BR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SzPct val="100000"/>
              </a:pPr>
              <a:t>1</a:t>
            </a:fld>
            <a:endParaRPr lang="pt-BR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179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9">
            <a:extLst>
              <a:ext uri="{FF2B5EF4-FFF2-40B4-BE49-F238E27FC236}">
                <a16:creationId xmlns:a16="http://schemas.microsoft.com/office/drawing/2014/main" id="{C493CA1C-9819-BC4A-A951-8DDBA8D7C20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F9D8608-7582-034A-A5BF-8441C77F95FF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0C60CD42-4CC5-B64B-846F-92F8D0F1D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2F4D65B0-0435-B14F-B53B-700BB3E45CC4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2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02B9C12A-80FB-AA4F-BF15-77F76B1EC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BC67B56B-FD60-9F4F-89C0-BABC413A5566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2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9" name="Text Box 3">
            <a:extLst>
              <a:ext uri="{FF2B5EF4-FFF2-40B4-BE49-F238E27FC236}">
                <a16:creationId xmlns:a16="http://schemas.microsoft.com/office/drawing/2014/main" id="{7B952D5D-FFA1-3343-8697-0A4DB449AA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0" name="Text Box 4">
            <a:extLst>
              <a:ext uri="{FF2B5EF4-FFF2-40B4-BE49-F238E27FC236}">
                <a16:creationId xmlns:a16="http://schemas.microsoft.com/office/drawing/2014/main" id="{DE8C999C-44CA-2C43-BDA1-3430E9A6B3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1751" name="Text Box 5">
            <a:extLst>
              <a:ext uri="{FF2B5EF4-FFF2-40B4-BE49-F238E27FC236}">
                <a16:creationId xmlns:a16="http://schemas.microsoft.com/office/drawing/2014/main" id="{268AA53F-BDF3-B149-84E8-EC27230CA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SzPct val="100000"/>
            </a:pPr>
            <a:fld id="{21063D0B-A505-AC44-9138-0F920971F62C}" type="slidenum">
              <a:rPr lang="pt-BR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SzPct val="100000"/>
              </a:pPr>
              <a:t>2</a:t>
            </a:fld>
            <a:endParaRPr lang="pt-BR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922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スライド イメージ プレースホルダー 1">
            <a:extLst>
              <a:ext uri="{FF2B5EF4-FFF2-40B4-BE49-F238E27FC236}">
                <a16:creationId xmlns:a16="http://schemas.microsoft.com/office/drawing/2014/main" id="{F340DC5C-C919-724C-98C1-9DCD632B69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3794" name="ノート プレースホルダー 2">
            <a:extLst>
              <a:ext uri="{FF2B5EF4-FFF2-40B4-BE49-F238E27FC236}">
                <a16:creationId xmlns:a16="http://schemas.microsoft.com/office/drawing/2014/main" id="{B143EA1C-6262-254D-9F4C-D63C462364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3795" name="スライド番号プレースホルダー 3">
            <a:extLst>
              <a:ext uri="{FF2B5EF4-FFF2-40B4-BE49-F238E27FC236}">
                <a16:creationId xmlns:a16="http://schemas.microsoft.com/office/drawing/2014/main" id="{F002A6E8-FF7E-1A49-8501-2AE18D89495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13933A8-273A-814F-8D0F-66DA8F91FDA4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020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>
            <a:extLst>
              <a:ext uri="{FF2B5EF4-FFF2-40B4-BE49-F238E27FC236}">
                <a16:creationId xmlns:a16="http://schemas.microsoft.com/office/drawing/2014/main" id="{A5B8A910-82D1-C943-8EE0-B1DB105F19A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229EDF0-F9EA-F04D-AF84-8D133C7EC8FB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3" name="Text Box 1">
            <a:extLst>
              <a:ext uri="{FF2B5EF4-FFF2-40B4-BE49-F238E27FC236}">
                <a16:creationId xmlns:a16="http://schemas.microsoft.com/office/drawing/2014/main" id="{E1C27C97-BF72-9D47-9895-66561616D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120DDC95-1301-D744-BBEF-4699CB0C1FCD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4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4" name="Text Box 2">
            <a:extLst>
              <a:ext uri="{FF2B5EF4-FFF2-40B4-BE49-F238E27FC236}">
                <a16:creationId xmlns:a16="http://schemas.microsoft.com/office/drawing/2014/main" id="{75866EDC-AA12-C449-95FA-45ADAE7FC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2E81A235-19AC-A641-92DD-D222E790C9B6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4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5" name="Text Box 3">
            <a:extLst>
              <a:ext uri="{FF2B5EF4-FFF2-40B4-BE49-F238E27FC236}">
                <a16:creationId xmlns:a16="http://schemas.microsoft.com/office/drawing/2014/main" id="{58FDBA62-8414-9A45-816A-9B930A01A2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4413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6" name="Text Box 4">
            <a:extLst>
              <a:ext uri="{FF2B5EF4-FFF2-40B4-BE49-F238E27FC236}">
                <a16:creationId xmlns:a16="http://schemas.microsoft.com/office/drawing/2014/main" id="{4A669A6A-6A1A-B947-BC57-86D8CFBE14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1065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スライド イメージ プレースホルダー 1">
            <a:extLst>
              <a:ext uri="{FF2B5EF4-FFF2-40B4-BE49-F238E27FC236}">
                <a16:creationId xmlns:a16="http://schemas.microsoft.com/office/drawing/2014/main" id="{0084D085-48D8-8C49-A8AD-A6B22595F2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7890" name="ノート プレースホルダー 2">
            <a:extLst>
              <a:ext uri="{FF2B5EF4-FFF2-40B4-BE49-F238E27FC236}">
                <a16:creationId xmlns:a16="http://schemas.microsoft.com/office/drawing/2014/main" id="{CD826AA6-382B-B74C-893E-DEE640C182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Zoom url is published in the calendar one week before the meeting.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Minutes are public</a:t>
            </a:r>
          </a:p>
        </p:txBody>
      </p:sp>
      <p:sp>
        <p:nvSpPr>
          <p:cNvPr id="37891" name="スライド番号プレースホルダー 3">
            <a:extLst>
              <a:ext uri="{FF2B5EF4-FFF2-40B4-BE49-F238E27FC236}">
                <a16:creationId xmlns:a16="http://schemas.microsoft.com/office/drawing/2014/main" id="{C55C0B52-00C2-5B40-B5F0-D650F561BA23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55E9984-7868-5545-9E2C-F6EF8D81C7BB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465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スライド イメージ プレースホルダー 1">
            <a:extLst>
              <a:ext uri="{FF2B5EF4-FFF2-40B4-BE49-F238E27FC236}">
                <a16:creationId xmlns:a16="http://schemas.microsoft.com/office/drawing/2014/main" id="{A5A36017-A08C-6848-9CC5-1AF5ADB2A6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9938" name="ノート プレースホルダー 2">
            <a:extLst>
              <a:ext uri="{FF2B5EF4-FFF2-40B4-BE49-F238E27FC236}">
                <a16:creationId xmlns:a16="http://schemas.microsoft.com/office/drawing/2014/main" id="{3D1E0FB4-B633-AB45-BF9D-109F7D8A95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9939" name="スライド番号プレースホルダー 3">
            <a:extLst>
              <a:ext uri="{FF2B5EF4-FFF2-40B4-BE49-F238E27FC236}">
                <a16:creationId xmlns:a16="http://schemas.microsoft.com/office/drawing/2014/main" id="{0D054E2F-1BBE-9348-80AF-05AC6E992FF7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5E3A916-8B12-404F-A1F5-3806FF51ADC4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27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スライド イメージ プレースホルダー 1">
            <a:extLst>
              <a:ext uri="{FF2B5EF4-FFF2-40B4-BE49-F238E27FC236}">
                <a16:creationId xmlns:a16="http://schemas.microsoft.com/office/drawing/2014/main" id="{A5A36017-A08C-6848-9CC5-1AF5ADB2A6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9938" name="ノート プレースホルダー 2">
            <a:extLst>
              <a:ext uri="{FF2B5EF4-FFF2-40B4-BE49-F238E27FC236}">
                <a16:creationId xmlns:a16="http://schemas.microsoft.com/office/drawing/2014/main" id="{3D1E0FB4-B633-AB45-BF9D-109F7D8A95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9939" name="スライド番号プレースホルダー 3">
            <a:extLst>
              <a:ext uri="{FF2B5EF4-FFF2-40B4-BE49-F238E27FC236}">
                <a16:creationId xmlns:a16="http://schemas.microsoft.com/office/drawing/2014/main" id="{0D054E2F-1BBE-9348-80AF-05AC6E992FF7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5E3A916-8B12-404F-A1F5-3806FF51ADC4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092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スライド イメージ プレースホルダー 1">
            <a:extLst>
              <a:ext uri="{FF2B5EF4-FFF2-40B4-BE49-F238E27FC236}">
                <a16:creationId xmlns:a16="http://schemas.microsoft.com/office/drawing/2014/main" id="{A5A36017-A08C-6848-9CC5-1AF5ADB2A6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9938" name="ノート プレースホルダー 2">
            <a:extLst>
              <a:ext uri="{FF2B5EF4-FFF2-40B4-BE49-F238E27FC236}">
                <a16:creationId xmlns:a16="http://schemas.microsoft.com/office/drawing/2014/main" id="{3D1E0FB4-B633-AB45-BF9D-109F7D8A95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9939" name="スライド番号プレースホルダー 3">
            <a:extLst>
              <a:ext uri="{FF2B5EF4-FFF2-40B4-BE49-F238E27FC236}">
                <a16:creationId xmlns:a16="http://schemas.microsoft.com/office/drawing/2014/main" id="{0D054E2F-1BBE-9348-80AF-05AC6E992FF7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5E3A916-8B12-404F-A1F5-3806FF51ADC4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8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536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9">
            <a:extLst>
              <a:ext uri="{FF2B5EF4-FFF2-40B4-BE49-F238E27FC236}">
                <a16:creationId xmlns:a16="http://schemas.microsoft.com/office/drawing/2014/main" id="{EBF39314-3C47-E74E-BD8E-52114DBA532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E17B156-389A-3E4B-AAAB-BCF02C62BC19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9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7" name="Text Box 1">
            <a:extLst>
              <a:ext uri="{FF2B5EF4-FFF2-40B4-BE49-F238E27FC236}">
                <a16:creationId xmlns:a16="http://schemas.microsoft.com/office/drawing/2014/main" id="{094D07F0-6FFD-294C-88F0-2F20629D0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AB93B7F6-48CE-BB43-ADFB-2184545CC0BE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9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8" name="Text Box 2">
            <a:extLst>
              <a:ext uri="{FF2B5EF4-FFF2-40B4-BE49-F238E27FC236}">
                <a16:creationId xmlns:a16="http://schemas.microsoft.com/office/drawing/2014/main" id="{16EAEAE6-1A2C-5748-AB97-BBD872A4F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3383D47D-A264-414D-A68F-D33AD405FCA5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9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9" name="Text Box 3">
            <a:extLst>
              <a:ext uri="{FF2B5EF4-FFF2-40B4-BE49-F238E27FC236}">
                <a16:creationId xmlns:a16="http://schemas.microsoft.com/office/drawing/2014/main" id="{6271DFB1-CB69-9948-BAD7-7CABFE7504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10" name="Text Box 4">
            <a:extLst>
              <a:ext uri="{FF2B5EF4-FFF2-40B4-BE49-F238E27FC236}">
                <a16:creationId xmlns:a16="http://schemas.microsoft.com/office/drawing/2014/main" id="{A67C5078-DC03-5343-8716-C425CCA303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3607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2288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3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6786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098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6700" y="2463800"/>
            <a:ext cx="2052638" cy="2082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63800"/>
            <a:ext cx="6007100" cy="2082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5934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228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3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4888A95-44F6-8749-9965-325BCF05E9E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543AA3-334C-7949-9733-A4597BBBA8B5}" type="slidenum">
              <a:rPr lang="pt-BR" altLang="en-US"/>
              <a:pPr/>
              <a:t>‹N°›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193596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315EE11-D8A5-1742-8A7E-150B0F09785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9EC246-B854-0848-BB12-6B5BB8320350}" type="slidenum">
              <a:rPr lang="pt-BR" altLang="en-US"/>
              <a:pPr/>
              <a:t>‹N°›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017347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288"/>
            <a:ext cx="7886700" cy="112553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CA097A1-9924-1246-81C8-9B278210196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9782BC-27D7-CA4F-9FC0-93BF931AE9B3}" type="slidenum">
              <a:rPr lang="pt-BR" altLang="en-US"/>
              <a:pPr/>
              <a:t>‹N°›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2445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544638"/>
            <a:ext cx="4022725" cy="30718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544638"/>
            <a:ext cx="4024312" cy="30718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837E7A-B978-CB47-B3CC-0DE76B7D0CF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759033-FA66-CF4B-9F64-57C86D2F721A}" type="slidenum">
              <a:rPr lang="pt-BR" altLang="en-US"/>
              <a:pPr/>
              <a:t>‹N°›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019108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3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3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CA2E57F-FD20-174E-B948-ECF04B0C682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FF0FF8-DEC8-E546-B954-15FEC2F1A83A}" type="slidenum">
              <a:rPr lang="pt-BR" altLang="en-US"/>
              <a:pPr/>
              <a:t>‹N°›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065082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D616374-927E-C94E-8A39-97D9B8B758C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5EC692-DBAC-D243-97EA-020C5838A155}" type="slidenum">
              <a:rPr lang="pt-BR" altLang="en-US"/>
              <a:pPr/>
              <a:t>‹N°›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7394286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EAB9A600-5A4D-694C-BB7E-D7B160A126C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0EDE3-DDB5-B945-8CF4-ECB47875D3C0}" type="slidenum">
              <a:rPr lang="pt-BR" altLang="en-US"/>
              <a:pPr/>
              <a:t>‹N°›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811332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60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0CD7F4-579F-5F41-980E-952F2AA2D0E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D69B3E-4F49-5645-8189-EF4478F89730}" type="slidenum">
              <a:rPr lang="pt-BR" altLang="en-US"/>
              <a:pPr/>
              <a:t>‹N°›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518005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40197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6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FE1A63-208A-AB44-A5B1-B57E1BC8E9B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76C90-2032-9B45-88D2-218B2574C99E}" type="slidenum">
              <a:rPr lang="pt-BR" altLang="en-US"/>
              <a:pPr/>
              <a:t>‹N°›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858131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B580292-AECF-CF4B-9AA2-76411BF33D6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FDA32B-2382-BB4B-8EF9-8EA3D48F44DF}" type="slidenum">
              <a:rPr lang="pt-BR" altLang="en-US"/>
              <a:pPr/>
              <a:t>‹N°›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905454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8288" y="1006475"/>
            <a:ext cx="2049462" cy="3609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006475"/>
            <a:ext cx="5997575" cy="36099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4489CB6-BB9A-2340-AE29-746810538D6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FAD936-6A06-2849-BF52-24594F9F0B07}" type="slidenum">
              <a:rPr lang="pt-BR" altLang="en-US"/>
              <a:pPr/>
              <a:t>‹N°›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0410580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799"/>
            </a:lvl1pPr>
          </a:lstStyle>
          <a:p>
            <a:r>
              <a:rPr lang="ja-JP" altLang="en-US"/>
              <a:t>マスター タイトルの書式設定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68984" y="1545551"/>
            <a:ext cx="8206032" cy="307919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AU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5B6C7062-5A61-A342-9FB4-A4B4D31AB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85888" y="4786313"/>
            <a:ext cx="7291387" cy="163512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1424532D-5EB7-4D4A-9881-0B176C179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5138" y="4786313"/>
            <a:ext cx="392112" cy="163512"/>
          </a:xfrm>
        </p:spPr>
        <p:txBody>
          <a:bodyPr/>
          <a:lstStyle>
            <a:lvl1pPr>
              <a:defRPr/>
            </a:lvl1pPr>
          </a:lstStyle>
          <a:p>
            <a:fld id="{D6B529E3-8226-934F-AB0C-B9B87FA45840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6293114"/>
      </p:ext>
    </p:extLst>
  </p:cSld>
  <p:clrMapOvr>
    <a:masterClrMapping/>
  </p:clrMapOvr>
  <p:transition spd="med">
    <p:fade/>
  </p:transition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94" y="1708383"/>
            <a:ext cx="8172440" cy="1458275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2249" b="1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614" y="3225217"/>
            <a:ext cx="8175823" cy="1291694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accent1"/>
                </a:solidFill>
              </a:defRPr>
            </a:lvl1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340864791"/>
      </p:ext>
    </p:extLst>
  </p:cSld>
  <p:clrMapOvr>
    <a:masterClrMapping/>
  </p:clrMapOvr>
  <p:transition spd="med">
    <p:fade/>
  </p:transition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228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30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6AC1DF4-2C0D-2B4C-903A-4AED15737E2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FBC0E-648F-8E42-98DF-CA773E98EEE8}" type="slidenum">
              <a:rPr lang="pt-BR" altLang="en-US"/>
              <a:pPr/>
              <a:t>‹N°›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3650766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B9DE3F9-3954-4C48-B65B-FA57E7FE507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A42F02-F5F2-AB44-8F93-8357AF349520}" type="slidenum">
              <a:rPr lang="pt-BR" altLang="en-US"/>
              <a:pPr/>
              <a:t>‹N°›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9579207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288"/>
            <a:ext cx="7886700" cy="1125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439B1DD-1964-6949-95F9-F8AC2BD6D6C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1C79EB-285E-174A-ADAE-837E8DA7EC4A}" type="slidenum">
              <a:rPr lang="pt-BR" altLang="en-US"/>
              <a:pPr/>
              <a:t>‹N°›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4293396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3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3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E31920-9D17-734D-A3C5-32AE377AAE9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2252EB-E5F7-294D-BB2E-1257200D6F01}" type="slidenum">
              <a:rPr lang="pt-BR" altLang="en-US"/>
              <a:pPr/>
              <a:t>‹N°›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261270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3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3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D0A7EB3-1D00-F54C-AF50-9335ACAF3C5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8963E3-E2AA-3E4A-9D8D-E3363E531607}" type="slidenum">
              <a:rPr lang="pt-BR" altLang="en-US"/>
              <a:pPr/>
              <a:t>‹N°›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869880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288"/>
            <a:ext cx="7886700" cy="112553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59399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95D5F59-6242-BE47-BC9B-F4F458295EB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08A0FE-5DB9-F543-BEF0-19E8A807D3BD}" type="slidenum">
              <a:rPr lang="pt-BR" altLang="en-US"/>
              <a:pPr/>
              <a:t>‹N°›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6482273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06AB7A44-B339-964D-A7B3-33477AD27E4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6BD379-5459-7344-97E6-E066C7B911A1}" type="slidenum">
              <a:rPr lang="pt-BR" altLang="en-US"/>
              <a:pPr/>
              <a:t>‹N°›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2460982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601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ECC5C6-FBDF-A540-863D-5831DF77712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EE9D54-4F9B-D843-92A4-90A5F9A1D675}" type="slidenum">
              <a:rPr lang="pt-BR" altLang="en-US"/>
              <a:pPr/>
              <a:t>‹N°›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6539639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6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0D2587-09ED-744C-A0DF-B1783B90A96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F8F2D1-4BDE-0F45-8A1F-9FF9F853A0F5}" type="slidenum">
              <a:rPr lang="pt-BR" altLang="en-US"/>
              <a:pPr/>
              <a:t>‹N°›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6110737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18700FB-AA5D-7542-BDD8-F5643321F5F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08B805-F746-CF4E-A1B3-F76668F5AD79}" type="slidenum">
              <a:rPr lang="pt-BR" altLang="en-US"/>
              <a:pPr/>
              <a:t>‹N°›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6014104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8288" y="1006475"/>
            <a:ext cx="2049462" cy="3627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006475"/>
            <a:ext cx="5997575" cy="36274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73EC525-4875-3A4A-995E-C6868009884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45F03D-615E-2049-AE5F-BD936411F4D2}" type="slidenum">
              <a:rPr lang="pt-BR" altLang="en-US"/>
              <a:pPr/>
              <a:t>‹N°›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60403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597275"/>
            <a:ext cx="4029075" cy="9493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675" y="3597275"/>
            <a:ext cx="4030663" cy="9493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5698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3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3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5564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323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721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60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473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6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6989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994F3667-D3EB-364C-95C0-BE7CC47D8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514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27" name="Picture 2">
            <a:extLst>
              <a:ext uri="{FF2B5EF4-FFF2-40B4-BE49-F238E27FC236}">
                <a16:creationId xmlns:a16="http://schemas.microsoft.com/office/drawing/2014/main" id="{6CFFEAEE-2FE0-1A4A-A6D9-AB1D7DB7C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514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28" name="Rectangle 3">
            <a:extLst>
              <a:ext uri="{FF2B5EF4-FFF2-40B4-BE49-F238E27FC236}">
                <a16:creationId xmlns:a16="http://schemas.microsoft.com/office/drawing/2014/main" id="{51E2E21F-104E-C34E-AF8B-A523FE6878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2463800"/>
            <a:ext cx="820896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9" name="Rectangle 4">
            <a:extLst>
              <a:ext uri="{FF2B5EF4-FFF2-40B4-BE49-F238E27FC236}">
                <a16:creationId xmlns:a16="http://schemas.microsoft.com/office/drawing/2014/main" id="{825A7706-6F07-D54C-A71B-AB8F2A1F06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597275"/>
            <a:ext cx="8212138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ＭＳ Ｐゴシック" charset="0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2B49"/>
          </a:solidFill>
          <a:latin typeface="+mn-lt"/>
          <a:ea typeface="+mn-ea"/>
          <a:cs typeface="ＭＳ Ｐゴシック" charset="0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2B49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2B49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b="1" kern="1200">
          <a:solidFill>
            <a:srgbClr val="197F86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 kern="1200">
          <a:solidFill>
            <a:srgbClr val="197F8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>
            <a:extLst>
              <a:ext uri="{FF2B5EF4-FFF2-40B4-BE49-F238E27FC236}">
                <a16:creationId xmlns:a16="http://schemas.microsoft.com/office/drawing/2014/main" id="{5ECFCC65-1B23-9B45-BB46-3D8F5A44F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514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51" name="Rectangle 2">
            <a:extLst>
              <a:ext uri="{FF2B5EF4-FFF2-40B4-BE49-F238E27FC236}">
                <a16:creationId xmlns:a16="http://schemas.microsoft.com/office/drawing/2014/main" id="{84AF6F85-D7C1-A44E-95AF-A7BF842F86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006475"/>
            <a:ext cx="8199437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896F839C-DF5C-9440-A552-BE7BB1AADC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44638"/>
            <a:ext cx="8199437" cy="307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053" name="Text Box 4">
            <a:extLst>
              <a:ext uri="{FF2B5EF4-FFF2-40B4-BE49-F238E27FC236}">
                <a16:creationId xmlns:a16="http://schemas.microsoft.com/office/drawing/2014/main" id="{1DED115E-68A8-0F42-A875-11BD01AC6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888" y="4784725"/>
            <a:ext cx="7291387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741C5172-219B-F244-A755-85D2592B9F2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65138" y="4784725"/>
            <a:ext cx="385762" cy="1555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defRPr sz="700" b="1">
                <a:solidFill>
                  <a:srgbClr val="002B49"/>
                </a:solidFill>
                <a:latin typeface="Times New Roman" panose="02020603050405020304" pitchFamily="18" charset="0"/>
              </a:defRPr>
            </a:lvl1pPr>
          </a:lstStyle>
          <a:p>
            <a:fld id="{D3986186-B792-6641-9280-2DC03FDD3193}" type="slidenum">
              <a:rPr lang="pt-BR" altLang="en-US"/>
              <a:pPr/>
              <a:t>‹N°›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18" r:id="rId12"/>
    <p:sldLayoutId id="2147483919" r:id="rId13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ＭＳ Ｐゴシック" charset="0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2B49"/>
          </a:solidFill>
          <a:latin typeface="+mn-lt"/>
          <a:ea typeface="+mn-ea"/>
          <a:cs typeface="ＭＳ Ｐゴシック" charset="0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2B49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2B49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b="1" kern="1200">
          <a:solidFill>
            <a:srgbClr val="197F86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 kern="1200">
          <a:solidFill>
            <a:srgbClr val="197F8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>
            <a:extLst>
              <a:ext uri="{FF2B5EF4-FFF2-40B4-BE49-F238E27FC236}">
                <a16:creationId xmlns:a16="http://schemas.microsoft.com/office/drawing/2014/main" id="{AD1FFEF2-B001-BD4D-925E-C28A38B48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514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5363" name="Rectangle 2">
            <a:extLst>
              <a:ext uri="{FF2B5EF4-FFF2-40B4-BE49-F238E27FC236}">
                <a16:creationId xmlns:a16="http://schemas.microsoft.com/office/drawing/2014/main" id="{6C8FAED7-5086-F942-9BF7-0FB322DEE9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006475"/>
            <a:ext cx="8199437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5364" name="Text Box 3">
            <a:extLst>
              <a:ext uri="{FF2B5EF4-FFF2-40B4-BE49-F238E27FC236}">
                <a16:creationId xmlns:a16="http://schemas.microsoft.com/office/drawing/2014/main" id="{BABC159C-31C2-2248-8F9D-C8BF266EA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767263"/>
            <a:ext cx="21336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5" name="Text Box 4">
            <a:extLst>
              <a:ext uri="{FF2B5EF4-FFF2-40B4-BE49-F238E27FC236}">
                <a16:creationId xmlns:a16="http://schemas.microsoft.com/office/drawing/2014/main" id="{A344B044-1E66-1D4D-9F0E-32AA08F43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888" y="4784725"/>
            <a:ext cx="7291387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D0BEA1B2-CDDB-0D49-AAC7-A86D0833BAD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65138" y="4784725"/>
            <a:ext cx="385762" cy="1555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defRPr sz="700" b="1">
                <a:solidFill>
                  <a:srgbClr val="002B49"/>
                </a:solidFill>
                <a:latin typeface="Times New Roman" panose="02020603050405020304" pitchFamily="18" charset="0"/>
              </a:defRPr>
            </a:lvl1pPr>
          </a:lstStyle>
          <a:p>
            <a:fld id="{1184464A-EC9E-A649-AB96-1685625F46B7}" type="slidenum">
              <a:rPr lang="pt-BR" altLang="en-US"/>
              <a:pPr/>
              <a:t>‹N°›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ＭＳ Ｐゴシック" charset="0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2B49"/>
          </a:solidFill>
          <a:latin typeface="+mn-lt"/>
          <a:ea typeface="+mn-ea"/>
          <a:cs typeface="ＭＳ Ｐゴシック" charset="0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2B49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2B49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b="1" kern="1200">
          <a:solidFill>
            <a:srgbClr val="197F86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 kern="1200">
          <a:solidFill>
            <a:srgbClr val="197F8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pe.net/participate/policies/proposals/2023-0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s://www.ripe.net/participate/policies/proposals/2023-03" TargetMode="External"/><Relationship Id="rId4" Type="http://schemas.openxmlformats.org/officeDocument/2006/relationships/hyperlink" Target="https://www.ripe.net/participate/policies/proposals/2023-02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>
            <a:extLst>
              <a:ext uri="{FF2B5EF4-FFF2-40B4-BE49-F238E27FC236}">
                <a16:creationId xmlns:a16="http://schemas.microsoft.com/office/drawing/2014/main" id="{316E745E-35ED-B646-B732-244CFA894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410744"/>
            <a:ext cx="8215313" cy="130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5pPr>
            <a:lvl6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6pPr>
            <a:lvl7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7pPr>
            <a:lvl8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8pPr>
            <a:lvl9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buSzPct val="100000"/>
              <a:defRPr/>
            </a:pPr>
            <a:r>
              <a:rPr lang="en-US" sz="2400" b="1" dirty="0">
                <a:solidFill>
                  <a:srgbClr val="FFFFFF"/>
                </a:solidFill>
              </a:rPr>
              <a:t>NRO NC Update</a:t>
            </a:r>
          </a:p>
          <a:p>
            <a:pPr algn="ctr" eaLnBrk="1" hangingPunct="1">
              <a:lnSpc>
                <a:spcPct val="80000"/>
              </a:lnSpc>
              <a:buSzPct val="100000"/>
              <a:defRPr/>
            </a:pPr>
            <a:endParaRPr lang="en-US" sz="2400" b="1" dirty="0">
              <a:solidFill>
                <a:srgbClr val="FFFFFF"/>
              </a:solidFill>
            </a:endParaRPr>
          </a:p>
          <a:p>
            <a:pPr algn="ctr" eaLnBrk="1" hangingPunct="1">
              <a:lnSpc>
                <a:spcPct val="80000"/>
              </a:lnSpc>
              <a:buSzPct val="100000"/>
              <a:defRPr/>
            </a:pPr>
            <a:r>
              <a:rPr lang="en-US" sz="2400" b="1" dirty="0">
                <a:solidFill>
                  <a:srgbClr val="FFFFFF"/>
                </a:solidFill>
              </a:rPr>
              <a:t>15, March 2023</a:t>
            </a:r>
          </a:p>
          <a:p>
            <a:pPr algn="ctr" eaLnBrk="1" hangingPunct="1">
              <a:lnSpc>
                <a:spcPct val="80000"/>
              </a:lnSpc>
              <a:buSzPct val="100000"/>
              <a:defRPr/>
            </a:pPr>
            <a:endParaRPr lang="en-US" sz="2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>
            <a:extLst>
              <a:ext uri="{FF2B5EF4-FFF2-40B4-BE49-F238E27FC236}">
                <a16:creationId xmlns:a16="http://schemas.microsoft.com/office/drawing/2014/main" id="{22CF7577-8AA7-EF44-A90B-FA75374B5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915987"/>
            <a:ext cx="8205787" cy="51276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zh-TW" sz="2000" dirty="0">
                <a:solidFill>
                  <a:srgbClr val="002060"/>
                </a:solidFill>
                <a:latin typeface="+mn-lt"/>
              </a:rPr>
              <a:t>NRO Number Council (NRO NC) / ASO Address Council (ASO AC).</a:t>
            </a:r>
          </a:p>
        </p:txBody>
      </p:sp>
      <p:sp>
        <p:nvSpPr>
          <p:cNvPr id="30723" name="Text Box 2">
            <a:extLst>
              <a:ext uri="{FF2B5EF4-FFF2-40B4-BE49-F238E27FC236}">
                <a16:creationId xmlns:a16="http://schemas.microsoft.com/office/drawing/2014/main" id="{AC9A7FAA-8FEA-A040-B751-26ECC8492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4784725"/>
            <a:ext cx="392112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fld id="{3EE7B5A1-B59A-F542-B2D0-73F5F8EE8B65}" type="slidenum">
              <a:rPr lang="pt-BR" altLang="en-US" sz="700" b="1">
                <a:solidFill>
                  <a:srgbClr val="002B49"/>
                </a:solidFill>
              </a:rPr>
              <a:pPr eaLnBrk="1" hangingPunct="1">
                <a:buSzPct val="100000"/>
              </a:pPr>
              <a:t>2</a:t>
            </a:fld>
            <a:endParaRPr lang="pt-BR" altLang="en-US" sz="700" b="1">
              <a:solidFill>
                <a:srgbClr val="002B49"/>
              </a:solidFill>
            </a:endParaRPr>
          </a:p>
        </p:txBody>
      </p:sp>
      <p:graphicFrame>
        <p:nvGraphicFramePr>
          <p:cNvPr id="7171" name="Group 3">
            <a:extLst>
              <a:ext uri="{FF2B5EF4-FFF2-40B4-BE49-F238E27FC236}">
                <a16:creationId xmlns:a16="http://schemas.microsoft.com/office/drawing/2014/main" id="{A6024A46-F4FE-DE4F-B469-12E85CAE5D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068216"/>
              </p:ext>
            </p:extLst>
          </p:nvPr>
        </p:nvGraphicFramePr>
        <p:xfrm>
          <a:off x="1492250" y="1428750"/>
          <a:ext cx="6219825" cy="3411538"/>
        </p:xfrm>
        <a:graphic>
          <a:graphicData uri="http://schemas.openxmlformats.org/drawingml/2006/table">
            <a:tbl>
              <a:tblPr/>
              <a:tblGrid>
                <a:gridCol w="1990725">
                  <a:extLst>
                    <a:ext uri="{9D8B030D-6E8A-4147-A177-3AD203B41FA5}">
                      <a16:colId xmlns:a16="http://schemas.microsoft.com/office/drawing/2014/main" val="1165758050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1706057599"/>
                    </a:ext>
                  </a:extLst>
                </a:gridCol>
              </a:tblGrid>
              <a:tr h="317500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Who is it?</a:t>
                      </a:r>
                    </a:p>
                  </a:txBody>
                  <a:tcPr marL="55800" marR="55800" marT="131774" marB="27718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The NRO Number Council</a:t>
                      </a:r>
                    </a:p>
                  </a:txBody>
                  <a:tcPr marL="55800" marR="55800" marT="131774" marB="27718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441273"/>
                  </a:ext>
                </a:extLst>
              </a:tr>
              <a:tr h="317500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What is it?</a:t>
                      </a:r>
                    </a:p>
                  </a:txBody>
                  <a:tcPr marL="55800" marR="55800" marT="131774" marB="27718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Number Resource Policy Advisory Body</a:t>
                      </a:r>
                    </a:p>
                  </a:txBody>
                  <a:tcPr marL="55800" marR="55800" marT="131774" marB="27718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658504"/>
                  </a:ext>
                </a:extLst>
              </a:tr>
              <a:tr h="839788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How is it Organized?</a:t>
                      </a:r>
                    </a:p>
                  </a:txBody>
                  <a:tcPr marL="55800" marR="55800" marT="131774" marB="27718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457200"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Symbol" pitchFamily="2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15 Members [3 From Each Region]</a:t>
                      </a:r>
                    </a:p>
                    <a:p>
                      <a:pPr marL="457200" marR="0" lvl="1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Arial" panose="020B0604020202020204" pitchFamily="34" charset="0"/>
                        <a:buChar char="–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2 Elected at Large</a:t>
                      </a:r>
                    </a:p>
                    <a:p>
                      <a:pPr marL="457200" marR="0" lvl="1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Arial" panose="020B0604020202020204" pitchFamily="34" charset="0"/>
                        <a:buChar char="–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1 Appointed by RIR Board </a:t>
                      </a:r>
                    </a:p>
                  </a:txBody>
                  <a:tcPr marL="55800" marR="55800" marT="131774" marB="27718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1101409"/>
                  </a:ext>
                </a:extLst>
              </a:tr>
              <a:tr h="517525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Term of Office?</a:t>
                      </a:r>
                    </a:p>
                  </a:txBody>
                  <a:tcPr marL="55800" marR="55800" marT="131774" marB="27718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Symbol" pitchFamily="2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Different for every RIR</a:t>
                      </a:r>
                    </a:p>
                  </a:txBody>
                  <a:tcPr marL="55800" marR="55800" marT="131774" marB="27718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4350796"/>
                  </a:ext>
                </a:extLst>
              </a:tr>
              <a:tr h="898525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What Does it Do?</a:t>
                      </a:r>
                    </a:p>
                  </a:txBody>
                  <a:tcPr marL="55800" marR="55800" marT="131774" marB="27718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Symbol" pitchFamily="2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kumimoji="0" lang="pt-BR" alt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Advise</a:t>
                      </a:r>
                      <a:r>
                        <a:rPr kumimoji="0" lang="pt-B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ICANN </a:t>
                      </a:r>
                      <a:r>
                        <a:rPr kumimoji="0" lang="pt-BR" alt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Board</a:t>
                      </a:r>
                      <a:r>
                        <a:rPr kumimoji="0" lang="pt-B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Symbol" pitchFamily="2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AU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Overseeing the Global PDP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Symbol" pitchFamily="2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kumimoji="0" lang="pt-BR" alt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Appoint</a:t>
                      </a:r>
                      <a:r>
                        <a:rPr kumimoji="0" lang="pt-B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ICANN </a:t>
                      </a:r>
                      <a:r>
                        <a:rPr kumimoji="0" lang="pt-BR" alt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Board</a:t>
                      </a:r>
                      <a:r>
                        <a:rPr kumimoji="0" lang="pt-B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kumimoji="0" lang="pt-BR" alt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Members</a:t>
                      </a:r>
                      <a:r>
                        <a:rPr kumimoji="0" lang="pt-B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(2)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Symbol" pitchFamily="2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kumimoji="0" lang="pt-BR" alt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Appoint</a:t>
                      </a:r>
                      <a:r>
                        <a:rPr kumimoji="0" lang="pt-B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kumimoji="0" lang="pt-BR" alt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member</a:t>
                      </a:r>
                      <a:r>
                        <a:rPr kumimoji="0" lang="pt-B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kumimoji="0" lang="pt-BR" alt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to</a:t>
                      </a:r>
                      <a:r>
                        <a:rPr kumimoji="0" lang="pt-B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ICANN </a:t>
                      </a:r>
                      <a:r>
                        <a:rPr kumimoji="0" lang="pt-BR" alt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NomCom</a:t>
                      </a:r>
                      <a:r>
                        <a:rPr kumimoji="0" lang="pt-B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(1)</a:t>
                      </a:r>
                    </a:p>
                  </a:txBody>
                  <a:tcPr marL="55800" marR="55800" marT="131774" marB="27718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2985284"/>
                  </a:ext>
                </a:extLst>
              </a:tr>
              <a:tr h="520700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When Does It Meet?</a:t>
                      </a:r>
                    </a:p>
                  </a:txBody>
                  <a:tcPr marL="55800" marR="55800" marT="131774" marB="27718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Symbol" pitchFamily="2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kumimoji="0" lang="pt-BR" alt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Telephonic</a:t>
                      </a:r>
                      <a:r>
                        <a:rPr kumimoji="0" lang="pt-B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kumimoji="0" lang="pt-B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 Rounded MT Bold" panose="020F0704030504030204" pitchFamily="34" charset="77"/>
                          <a:ea typeface="新細明體" panose="02020500000000000000" pitchFamily="18" charset="-120"/>
                        </a:rPr>
                        <a:t>–</a:t>
                      </a:r>
                      <a:r>
                        <a:rPr kumimoji="0" lang="pt-B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kumimoji="0" lang="pt-BR" alt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Monthly</a:t>
                      </a:r>
                      <a:endParaRPr kumimoji="0" lang="pt-BR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53565A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Symbol" pitchFamily="2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F2F - </a:t>
                      </a:r>
                      <a:r>
                        <a:rPr kumimoji="0" lang="pt-BR" alt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Annually</a:t>
                      </a:r>
                      <a:endParaRPr kumimoji="0" lang="pt-BR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53565A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55800" marR="55800" marT="131774" marB="27718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17382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1">
            <a:extLst>
              <a:ext uri="{FF2B5EF4-FFF2-40B4-BE49-F238E27FC236}">
                <a16:creationId xmlns:a16="http://schemas.microsoft.com/office/drawing/2014/main" id="{DE6227CA-7B09-8443-81AF-6EC7DEB598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722230"/>
              </p:ext>
            </p:extLst>
          </p:nvPr>
        </p:nvGraphicFramePr>
        <p:xfrm>
          <a:off x="1477963" y="1492250"/>
          <a:ext cx="5876925" cy="3230564"/>
        </p:xfrm>
        <a:graphic>
          <a:graphicData uri="http://schemas.openxmlformats.org/drawingml/2006/table">
            <a:tbl>
              <a:tblPr/>
              <a:tblGrid>
                <a:gridCol w="1782762">
                  <a:extLst>
                    <a:ext uri="{9D8B030D-6E8A-4147-A177-3AD203B41FA5}">
                      <a16:colId xmlns:a16="http://schemas.microsoft.com/office/drawing/2014/main" val="4171351564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1739636132"/>
                    </a:ext>
                  </a:extLst>
                </a:gridCol>
                <a:gridCol w="1941513">
                  <a:extLst>
                    <a:ext uri="{9D8B030D-6E8A-4147-A177-3AD203B41FA5}">
                      <a16:colId xmlns:a16="http://schemas.microsoft.com/office/drawing/2014/main" val="3346071169"/>
                    </a:ext>
                  </a:extLst>
                </a:gridCol>
              </a:tblGrid>
              <a:tr h="227013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Black" panose="020B0604020202020204" pitchFamily="34" charset="0"/>
                          <a:ea typeface="新細明體" panose="02020500000000000000" pitchFamily="18" charset="-120"/>
                        </a:rPr>
                        <a:t>REGION</a:t>
                      </a:r>
                    </a:p>
                  </a:txBody>
                  <a:tcPr marL="64642" marR="64642" marT="27251" marB="2725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Black" panose="020B0604020202020204" pitchFamily="34" charset="0"/>
                          <a:ea typeface="新細明體" panose="02020500000000000000" pitchFamily="18" charset="-120"/>
                        </a:rPr>
                        <a:t>Member</a:t>
                      </a:r>
                    </a:p>
                  </a:txBody>
                  <a:tcPr marL="64642" marR="64642" marT="27251" marB="272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Black" panose="020B0604020202020204" pitchFamily="34" charset="0"/>
                          <a:ea typeface="新細明體" panose="02020500000000000000" pitchFamily="18" charset="-120"/>
                        </a:rPr>
                        <a:t>Term</a:t>
                      </a:r>
                    </a:p>
                  </a:txBody>
                  <a:tcPr marL="64642" marR="64642" marT="27251" marB="272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6774514"/>
                  </a:ext>
                </a:extLst>
              </a:tr>
              <a:tr h="566738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ja-JP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64642" marR="64642" marT="27251" marB="272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Saul Stein</a:t>
                      </a:r>
                    </a:p>
                  </a:txBody>
                  <a:tcPr marL="64642" marR="64642" marT="27251" marB="272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Jan 2021 – 31 </a:t>
                      </a:r>
                      <a:r>
                        <a:rPr kumimoji="0" lang="fr-FR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Dec</a:t>
                      </a: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2023</a:t>
                      </a:r>
                    </a:p>
                  </a:txBody>
                  <a:tcPr marL="64642" marR="64642" marT="27251" marB="272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525645"/>
                  </a:ext>
                </a:extLst>
              </a:tr>
              <a:tr h="635000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ja-JP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64642" marR="64642" marT="27251" marB="272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Gaurav </a:t>
                      </a:r>
                      <a:r>
                        <a:rPr kumimoji="0" lang="en-AU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Kansal</a:t>
                      </a:r>
                      <a:endParaRPr kumimoji="0" lang="en-A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Nicole Chan* [Vice Chair]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Di Ma</a:t>
                      </a:r>
                    </a:p>
                  </a:txBody>
                  <a:tcPr marL="64642" marR="64642" marT="27251" marB="272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Jan 2023 – 31 </a:t>
                      </a:r>
                      <a:r>
                        <a:rPr kumimoji="0" lang="fr-FR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Dec</a:t>
                      </a: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2024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Jan 2023 – 31 </a:t>
                      </a:r>
                      <a:r>
                        <a:rPr kumimoji="0" lang="fr-FR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Dec</a:t>
                      </a: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2023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Jan 2022 – 31 </a:t>
                      </a:r>
                      <a:r>
                        <a:rPr kumimoji="0" lang="fr-FR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Dec</a:t>
                      </a: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2023</a:t>
                      </a:r>
                    </a:p>
                  </a:txBody>
                  <a:tcPr marL="64642" marR="64642" marT="27251" marB="272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7792726"/>
                  </a:ext>
                </a:extLst>
              </a:tr>
              <a:tr h="566738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ja-JP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64642" marR="64642" marT="27251" marB="272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Kevin Blumberg*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Nick Nugent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Chris Quesada</a:t>
                      </a:r>
                    </a:p>
                  </a:txBody>
                  <a:tcPr marL="64642" marR="64642" marT="27251" marB="272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Jan 2022 – 31 </a:t>
                      </a:r>
                      <a:r>
                        <a:rPr kumimoji="0" lang="fr-FR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Dec</a:t>
                      </a: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2023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Jan 2023 – 31 </a:t>
                      </a:r>
                      <a:r>
                        <a:rPr kumimoji="0" lang="fr-FR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Dec</a:t>
                      </a: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2025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Jan 2022 – 31 </a:t>
                      </a:r>
                      <a:r>
                        <a:rPr kumimoji="0" lang="fr-FR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Dec</a:t>
                      </a: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2023</a:t>
                      </a:r>
                    </a:p>
                  </a:txBody>
                  <a:tcPr marL="64642" marR="64642" marT="27251" marB="272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524035"/>
                  </a:ext>
                </a:extLst>
              </a:tr>
              <a:tr h="635000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ja-JP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64642" marR="64642" marT="27251" marB="272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Esteban </a:t>
                      </a:r>
                      <a:r>
                        <a:rPr kumimoji="0" lang="en-US" altLang="zh-TW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Lescano</a:t>
                      </a:r>
                      <a:r>
                        <a:rPr kumimoji="0" lang="en-US" altLang="zh-TW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Jorge Villa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Ricardo </a:t>
                      </a:r>
                      <a:r>
                        <a:rPr kumimoji="0" lang="en-US" altLang="zh-TW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Patara</a:t>
                      </a:r>
                      <a:r>
                        <a:rPr kumimoji="0" lang="en-US" altLang="ja-JP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[Vice Chair]</a:t>
                      </a:r>
                    </a:p>
                  </a:txBody>
                  <a:tcPr marL="64642" marR="64642" marT="27251" marB="272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Apr</a:t>
                      </a: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2021 – 31 Mar 2023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Jan 2011 – 31 </a:t>
                      </a:r>
                      <a:r>
                        <a:rPr kumimoji="0" lang="fr-FR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Dec</a:t>
                      </a: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2023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Jan 2022 – 31 </a:t>
                      </a:r>
                      <a:r>
                        <a:rPr kumimoji="0" lang="fr-FR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Dec</a:t>
                      </a: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2024</a:t>
                      </a:r>
                    </a:p>
                  </a:txBody>
                  <a:tcPr marL="64642" marR="64642" marT="27251" marB="272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6170654"/>
                  </a:ext>
                </a:extLst>
              </a:tr>
              <a:tr h="600075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ja-JP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64642" marR="64642" marT="27251" marB="272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James Kennedy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Sander </a:t>
                      </a:r>
                      <a:r>
                        <a:rPr kumimoji="0" lang="en-US" altLang="zh-TW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Steffann</a:t>
                      </a:r>
                      <a:endParaRPr kumimoji="0" lang="en-US" altLang="zh-TW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Hervé</a:t>
                      </a:r>
                      <a:r>
                        <a:rPr kumimoji="0" lang="en-AU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Clément* [Chair]</a:t>
                      </a:r>
                      <a:endParaRPr kumimoji="0" lang="en-US" altLang="zh-TW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4642" marR="64642" marT="27251" marB="272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Jan 2023 – 31 </a:t>
                      </a:r>
                      <a:r>
                        <a:rPr kumimoji="0" lang="fr-FR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Dec</a:t>
                      </a: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2025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Jan 2022 – 31 </a:t>
                      </a:r>
                      <a:r>
                        <a:rPr kumimoji="0" lang="fr-FR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Dec</a:t>
                      </a: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2024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Jan 2021 – 31 </a:t>
                      </a:r>
                      <a:r>
                        <a:rPr kumimoji="0" lang="fr-FR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Dec</a:t>
                      </a: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2023</a:t>
                      </a:r>
                    </a:p>
                  </a:txBody>
                  <a:tcPr marL="64642" marR="64642" marT="27251" marB="272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1220948"/>
                  </a:ext>
                </a:extLst>
              </a:tr>
            </a:tbl>
          </a:graphicData>
        </a:graphic>
      </p:graphicFrame>
      <p:sp>
        <p:nvSpPr>
          <p:cNvPr id="45087" name="タイトル 1">
            <a:extLst>
              <a:ext uri="{FF2B5EF4-FFF2-40B4-BE49-F238E27FC236}">
                <a16:creationId xmlns:a16="http://schemas.microsoft.com/office/drawing/2014/main" id="{F30C8F45-4B12-1340-B5B3-D9836F1878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000" y="908050"/>
            <a:ext cx="8205788" cy="512763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altLang="ja-JP" sz="2249" dirty="0">
                <a:solidFill>
                  <a:srgbClr val="002060"/>
                </a:solidFill>
                <a:ea typeface="Arial"/>
                <a:cs typeface="Arial"/>
              </a:rPr>
              <a:t>2023 </a:t>
            </a:r>
            <a:r>
              <a:rPr lang="en-US" altLang="zh-TW" sz="2400" dirty="0">
                <a:solidFill>
                  <a:srgbClr val="002060"/>
                </a:solidFill>
              </a:rPr>
              <a:t>ASO AC / NRO NC Members</a:t>
            </a:r>
            <a:endParaRPr lang="zh-TW" altLang="zh-TW" sz="2400" dirty="0">
              <a:solidFill>
                <a:srgbClr val="002060"/>
              </a:solidFill>
            </a:endParaRPr>
          </a:p>
        </p:txBody>
      </p:sp>
      <p:sp>
        <p:nvSpPr>
          <p:cNvPr id="32800" name="スライド番号プレースホルダー 13">
            <a:extLst>
              <a:ext uri="{FF2B5EF4-FFF2-40B4-BE49-F238E27FC236}">
                <a16:creationId xmlns:a16="http://schemas.microsoft.com/office/drawing/2014/main" id="{2BCFBAFF-CB55-AD4E-89D1-B1B4F893AD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713D295-3011-264E-878A-1E599B884C75}" type="slidenum">
              <a:rPr lang="en-AU" altLang="en-US"/>
              <a:pPr/>
              <a:t>3</a:t>
            </a:fld>
            <a:endParaRPr lang="en-AU" altLang="en-US"/>
          </a:p>
        </p:txBody>
      </p:sp>
      <p:pic>
        <p:nvPicPr>
          <p:cNvPr id="32801" name="Picture 26" descr="arin">
            <a:extLst>
              <a:ext uri="{FF2B5EF4-FFF2-40B4-BE49-F238E27FC236}">
                <a16:creationId xmlns:a16="http://schemas.microsoft.com/office/drawing/2014/main" id="{45B15B4E-7BBC-A34D-A107-C0B7B6BBC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3" y="3076575"/>
            <a:ext cx="1389062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9">
            <a:extLst>
              <a:ext uri="{FF2B5EF4-FFF2-40B4-BE49-F238E27FC236}">
                <a16:creationId xmlns:a16="http://schemas.microsoft.com/office/drawing/2014/main" id="{BA49132F-757B-DF4B-BD44-D00E90816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4829175"/>
            <a:ext cx="1852612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kumimoji="0" lang="zh-TW" altLang="en-US" sz="1050" dirty="0">
                <a:latin typeface="Arial Rounded MT Bold" charset="0"/>
                <a:ea typeface="新細明體" charset="0"/>
                <a:cs typeface="新細明體" charset="0"/>
              </a:rPr>
              <a:t>* </a:t>
            </a:r>
            <a:r>
              <a:rPr kumimoji="0" lang="en-US" altLang="zh-TW" sz="1050" dirty="0">
                <a:latin typeface="Arial Rounded MT Bold" charset="0"/>
                <a:ea typeface="新細明體" charset="0"/>
                <a:cs typeface="新細明體" charset="0"/>
              </a:rPr>
              <a:t>Appointed by RIR Board</a:t>
            </a:r>
          </a:p>
        </p:txBody>
      </p:sp>
      <p:pic>
        <p:nvPicPr>
          <p:cNvPr id="32803" name="図 12">
            <a:extLst>
              <a:ext uri="{FF2B5EF4-FFF2-40B4-BE49-F238E27FC236}">
                <a16:creationId xmlns:a16="http://schemas.microsoft.com/office/drawing/2014/main" id="{3D63D36F-7F1E-8F46-919A-B9191A3F5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2336800"/>
            <a:ext cx="1617662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4" name="Picture 1">
            <a:extLst>
              <a:ext uri="{FF2B5EF4-FFF2-40B4-BE49-F238E27FC236}">
                <a16:creationId xmlns:a16="http://schemas.microsoft.com/office/drawing/2014/main" id="{046045C3-506F-4A4A-A6EA-6FF03990A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65414"/>
          <a:stretch>
            <a:fillRect/>
          </a:stretch>
        </p:blipFill>
        <p:spPr bwMode="auto">
          <a:xfrm>
            <a:off x="1860550" y="3508375"/>
            <a:ext cx="112712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5" name="Picture 2">
            <a:extLst>
              <a:ext uri="{FF2B5EF4-FFF2-40B4-BE49-F238E27FC236}">
                <a16:creationId xmlns:a16="http://schemas.microsoft.com/office/drawing/2014/main" id="{98BD9D02-029E-1C4D-818F-F258ED825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50" y="1749425"/>
            <a:ext cx="11731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6" name="Picture 41" descr="IPE NCC Network Coordination">
            <a:extLst>
              <a:ext uri="{FF2B5EF4-FFF2-40B4-BE49-F238E27FC236}">
                <a16:creationId xmlns:a16="http://schemas.microsoft.com/office/drawing/2014/main" id="{EB806FE7-8EBC-7548-80FE-2D594CEE2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3" y="4268788"/>
            <a:ext cx="1558925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>
            <a:extLst>
              <a:ext uri="{FF2B5EF4-FFF2-40B4-BE49-F238E27FC236}">
                <a16:creationId xmlns:a16="http://schemas.microsoft.com/office/drawing/2014/main" id="{5E61DC06-B085-C245-8CD0-6B5B564D6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950912"/>
            <a:ext cx="8205787" cy="51276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en-US" sz="2249" b="1" dirty="0">
                <a:solidFill>
                  <a:srgbClr val="0A406B"/>
                </a:solidFill>
                <a:latin typeface="+mj-lt"/>
                <a:cs typeface="Arial"/>
              </a:rPr>
              <a:t>Global Policy Development</a:t>
            </a:r>
          </a:p>
        </p:txBody>
      </p:sp>
      <p:sp>
        <p:nvSpPr>
          <p:cNvPr id="34819" name="Text Box 2">
            <a:extLst>
              <a:ext uri="{FF2B5EF4-FFF2-40B4-BE49-F238E27FC236}">
                <a16:creationId xmlns:a16="http://schemas.microsoft.com/office/drawing/2014/main" id="{1558D6A9-10DC-0B44-9263-52AA686BC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589" y="1688913"/>
            <a:ext cx="8205787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49225" indent="-144463">
              <a:tabLst>
                <a:tab pos="1492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1492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1492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1492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1492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92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92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92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92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513"/>
              </a:spcBef>
              <a:buSzPct val="100000"/>
            </a:pPr>
            <a:r>
              <a:rPr lang="en-US" altLang="zh-TW" sz="1800" dirty="0">
                <a:solidFill>
                  <a:srgbClr val="002060"/>
                </a:solidFill>
              </a:rPr>
              <a:t>ASO AC / NRO NC Members </a:t>
            </a:r>
            <a:r>
              <a:rPr lang="en-US" altLang="en-US" sz="1800" dirty="0">
                <a:solidFill>
                  <a:srgbClr val="002B49"/>
                </a:solidFill>
              </a:rPr>
              <a:t>follow their respective RIR’s policy forum for any proposed global policy. </a:t>
            </a:r>
          </a:p>
          <a:p>
            <a:pPr eaLnBrk="1" hangingPunct="1">
              <a:spcBef>
                <a:spcPts val="513"/>
              </a:spcBef>
              <a:buSzPct val="100000"/>
            </a:pPr>
            <a:endParaRPr lang="en-US" altLang="en-US" sz="1800" dirty="0">
              <a:solidFill>
                <a:srgbClr val="002B49"/>
              </a:solidFill>
            </a:endParaRPr>
          </a:p>
          <a:p>
            <a:pPr eaLnBrk="1" hangingPunct="1">
              <a:spcBef>
                <a:spcPts val="513"/>
              </a:spcBef>
              <a:buSzPct val="100000"/>
            </a:pPr>
            <a:r>
              <a:rPr lang="en-US" altLang="en-US" sz="1800" dirty="0">
                <a:solidFill>
                  <a:srgbClr val="002B49"/>
                </a:solidFill>
              </a:rPr>
              <a:t>2023 Policy Proposal Facilitator Team (PPFT):</a:t>
            </a:r>
          </a:p>
          <a:p>
            <a:pPr marL="290512" indent="-285750">
              <a:buFont typeface="Arial" panose="020B0604020202020204" pitchFamily="34" charset="0"/>
              <a:buChar char="•"/>
            </a:pPr>
            <a:r>
              <a:rPr lang="en-US" altLang="zh-TW" sz="1800" dirty="0">
                <a:solidFill>
                  <a:schemeClr val="tx2"/>
                </a:solidFill>
              </a:rPr>
              <a:t>Saul Stein (AFRINIC)</a:t>
            </a:r>
          </a:p>
          <a:p>
            <a:pPr marL="290512" indent="-285750">
              <a:buFont typeface="Arial" panose="020B0604020202020204" pitchFamily="34" charset="0"/>
              <a:buChar char="•"/>
            </a:pPr>
            <a:r>
              <a:rPr lang="en-US" altLang="zh-TW" sz="1800" dirty="0">
                <a:solidFill>
                  <a:schemeClr val="tx2"/>
                </a:solidFill>
              </a:rPr>
              <a:t>Di Ma (APNIC)</a:t>
            </a:r>
          </a:p>
          <a:p>
            <a:pPr marL="290512" indent="-285750">
              <a:buFont typeface="Arial" panose="020B0604020202020204" pitchFamily="34" charset="0"/>
              <a:buChar char="•"/>
            </a:pPr>
            <a:r>
              <a:rPr kumimoji="0" lang="en-US" altLang="zh-TW" sz="1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</a:rPr>
              <a:t>Nick Nugent </a:t>
            </a:r>
            <a:r>
              <a:rPr lang="en-US" altLang="zh-TW" sz="1800" dirty="0">
                <a:solidFill>
                  <a:schemeClr val="tx2"/>
                </a:solidFill>
              </a:rPr>
              <a:t>(ARIN) </a:t>
            </a:r>
            <a:endParaRPr lang="en-US" altLang="zh-TW" sz="1800" dirty="0">
              <a:solidFill>
                <a:srgbClr val="FF0000"/>
              </a:solidFill>
            </a:endParaRPr>
          </a:p>
          <a:p>
            <a:pPr marL="290512" indent="-285750">
              <a:buFont typeface="Arial" panose="020B0604020202020204" pitchFamily="34" charset="0"/>
              <a:buChar char="•"/>
            </a:pPr>
            <a:r>
              <a:rPr lang="en-US" altLang="zh-TW" sz="1800" dirty="0">
                <a:solidFill>
                  <a:schemeClr val="tx2"/>
                </a:solidFill>
              </a:rPr>
              <a:t>Jorge Villa (LACNIC)</a:t>
            </a:r>
          </a:p>
          <a:p>
            <a:pPr marL="290512" indent="-285750">
              <a:buFont typeface="Arial" panose="020B0604020202020204" pitchFamily="34" charset="0"/>
              <a:buChar char="•"/>
            </a:pPr>
            <a:r>
              <a:rPr kumimoji="0" lang="en-US" altLang="zh-TW" sz="1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</a:rPr>
              <a:t>James Kennedy </a:t>
            </a:r>
            <a:r>
              <a:rPr lang="en-US" altLang="zh-TW" sz="1800" dirty="0">
                <a:solidFill>
                  <a:schemeClr val="tx2"/>
                </a:solidFill>
              </a:rPr>
              <a:t>(RIPE NCC)</a:t>
            </a:r>
            <a:endParaRPr lang="en-US" altLang="en-US" sz="1800" dirty="0">
              <a:solidFill>
                <a:schemeClr val="tx2"/>
              </a:solidFill>
            </a:endParaRPr>
          </a:p>
        </p:txBody>
      </p:sp>
      <p:sp>
        <p:nvSpPr>
          <p:cNvPr id="34820" name="Text Box 3">
            <a:extLst>
              <a:ext uri="{FF2B5EF4-FFF2-40B4-BE49-F238E27FC236}">
                <a16:creationId xmlns:a16="http://schemas.microsoft.com/office/drawing/2014/main" id="{94E35B8C-2671-7742-B5BD-C9507E26B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4784725"/>
            <a:ext cx="357188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fld id="{FEB8BF5C-D7C7-3547-8B47-17725A71B185}" type="slidenum">
              <a:rPr lang="pt-BR" altLang="en-US" sz="700" b="1">
                <a:solidFill>
                  <a:srgbClr val="002B49"/>
                </a:solidFill>
              </a:rPr>
              <a:pPr eaLnBrk="1" hangingPunct="1">
                <a:buSzPct val="100000"/>
              </a:pPr>
              <a:t>4</a:t>
            </a:fld>
            <a:endParaRPr lang="pt-BR" altLang="en-US" sz="700" b="1">
              <a:solidFill>
                <a:srgbClr val="002B49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01">
            <a:extLst>
              <a:ext uri="{FF2B5EF4-FFF2-40B4-BE49-F238E27FC236}">
                <a16:creationId xmlns:a16="http://schemas.microsoft.com/office/drawing/2014/main" id="{76FA37F8-E924-8949-A9E6-56A71B9B4833}"/>
              </a:ext>
            </a:extLst>
          </p:cNvPr>
          <p:cNvSpPr txBox="1">
            <a:spLocks/>
          </p:cNvSpPr>
          <p:nvPr/>
        </p:nvSpPr>
        <p:spPr>
          <a:xfrm>
            <a:off x="395288" y="989013"/>
            <a:ext cx="8137525" cy="642937"/>
          </a:xfrm>
          <a:prstGeom prst="rect">
            <a:avLst/>
          </a:prstGeom>
        </p:spPr>
        <p:txBody>
          <a:bodyPr lIns="0" tIns="0" rIns="0" bIns="0" anchor="ctr"/>
          <a:lstStyle>
            <a:lvl1pPr algn="l" defTabSz="61227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1" sz="2249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36938">
              <a:spcBef>
                <a:spcPts val="0"/>
              </a:spcBef>
              <a:buClr>
                <a:srgbClr val="0A406B"/>
              </a:buClr>
              <a:buSzPct val="25000"/>
              <a:defRPr/>
            </a:pPr>
            <a:r>
              <a:rPr lang="en-US" dirty="0">
                <a:solidFill>
                  <a:srgbClr val="0A406B"/>
                </a:solidFill>
                <a:ea typeface="Arial"/>
                <a:cs typeface="Arial"/>
              </a:rPr>
              <a:t>Transparency</a:t>
            </a:r>
            <a:endParaRPr lang="en-GB" dirty="0">
              <a:solidFill>
                <a:srgbClr val="0A406B"/>
              </a:solidFill>
              <a:ea typeface="Arial"/>
              <a:cs typeface="Arial"/>
            </a:endParaRPr>
          </a:p>
        </p:txBody>
      </p:sp>
      <p:sp>
        <p:nvSpPr>
          <p:cNvPr id="36866" name="TextBox 7">
            <a:extLst>
              <a:ext uri="{FF2B5EF4-FFF2-40B4-BE49-F238E27FC236}">
                <a16:creationId xmlns:a16="http://schemas.microsoft.com/office/drawing/2014/main" id="{94538210-BC61-B948-9CAB-B205E3D2F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06538"/>
            <a:ext cx="8064500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rgbClr val="002B49"/>
                </a:solidFill>
              </a:rPr>
              <a:t>Annual Face to Face </a:t>
            </a:r>
            <a:r>
              <a:rPr lang="en-US" altLang="en-US" sz="1800" dirty="0">
                <a:solidFill>
                  <a:srgbClr val="002B49"/>
                </a:solidFill>
              </a:rPr>
              <a:t>– </a:t>
            </a:r>
            <a:r>
              <a:rPr lang="en-US" altLang="en-US" sz="1800" b="1" dirty="0">
                <a:solidFill>
                  <a:srgbClr val="00B050"/>
                </a:solidFill>
              </a:rPr>
              <a:t>OPEN</a:t>
            </a:r>
            <a:r>
              <a:rPr lang="en-US" altLang="en-US" sz="1800" b="1" dirty="0">
                <a:solidFill>
                  <a:schemeClr val="tx1"/>
                </a:solidFill>
              </a:rPr>
              <a:t> </a:t>
            </a:r>
            <a:r>
              <a:rPr lang="en-US" altLang="en-US" sz="1800" b="1" dirty="0">
                <a:solidFill>
                  <a:srgbClr val="002B49"/>
                </a:solidFill>
              </a:rPr>
              <a:t>to observers</a:t>
            </a:r>
            <a:endParaRPr lang="en-US" altLang="en-US" sz="1800" dirty="0">
              <a:solidFill>
                <a:srgbClr val="002B49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</a:rPr>
              <a:t>ICANN76 Cancún | 11-16 March 2023</a:t>
            </a:r>
          </a:p>
          <a:p>
            <a:pPr marL="457200" lvl="1" indent="0"/>
            <a:endParaRPr lang="en-US" altLang="en-US" sz="16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rgbClr val="002B49"/>
                </a:solidFill>
              </a:rPr>
              <a:t>AC-DISCUSS mailing archive has </a:t>
            </a:r>
            <a:r>
              <a:rPr lang="en-US" altLang="en-US" sz="1800" b="1" dirty="0">
                <a:solidFill>
                  <a:srgbClr val="00B050"/>
                </a:solidFill>
              </a:rPr>
              <a:t>OPEN</a:t>
            </a:r>
            <a:r>
              <a:rPr lang="en-US" altLang="en-US" sz="1800" b="1" dirty="0">
                <a:solidFill>
                  <a:schemeClr val="tx1"/>
                </a:solidFill>
              </a:rPr>
              <a:t> </a:t>
            </a:r>
            <a:r>
              <a:rPr lang="en-US" altLang="en-US" sz="1800" b="1" dirty="0">
                <a:solidFill>
                  <a:srgbClr val="002B49"/>
                </a:solidFill>
              </a:rPr>
              <a:t>public records</a:t>
            </a:r>
            <a:r>
              <a:rPr lang="en-US" altLang="en-US" sz="1800" b="1" dirty="0">
                <a:solidFill>
                  <a:schemeClr val="tx1"/>
                </a:solidFill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70C0"/>
                </a:solidFill>
              </a:rPr>
              <a:t>https://</a:t>
            </a:r>
            <a:r>
              <a:rPr lang="en-US" altLang="en-US" sz="1600" dirty="0" err="1">
                <a:solidFill>
                  <a:srgbClr val="0070C0"/>
                </a:solidFill>
              </a:rPr>
              <a:t>aso.icann.org</a:t>
            </a:r>
            <a:r>
              <a:rPr lang="en-US" altLang="en-US" sz="1600" dirty="0">
                <a:solidFill>
                  <a:srgbClr val="0070C0"/>
                </a:solidFill>
              </a:rPr>
              <a:t>/</a:t>
            </a:r>
            <a:r>
              <a:rPr lang="en-US" altLang="en-US" sz="1600" dirty="0" err="1">
                <a:solidFill>
                  <a:srgbClr val="0070C0"/>
                </a:solidFill>
              </a:rPr>
              <a:t>pipermail</a:t>
            </a:r>
            <a:r>
              <a:rPr lang="en-US" altLang="en-US" sz="1600" dirty="0">
                <a:solidFill>
                  <a:srgbClr val="0070C0"/>
                </a:solidFill>
              </a:rPr>
              <a:t>/ac-discuss/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en-US" sz="1600" b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rgbClr val="002B49"/>
                </a:solidFill>
              </a:rPr>
              <a:t>ASO AC Monthly Teleconference </a:t>
            </a:r>
            <a:r>
              <a:rPr lang="en-US" altLang="en-US" sz="1800" b="1" dirty="0">
                <a:solidFill>
                  <a:srgbClr val="00B050"/>
                </a:solidFill>
              </a:rPr>
              <a:t>OPEN</a:t>
            </a:r>
            <a:r>
              <a:rPr lang="en-US" altLang="en-US" sz="1800" b="1" dirty="0">
                <a:solidFill>
                  <a:schemeClr val="tx1"/>
                </a:solidFill>
              </a:rPr>
              <a:t> </a:t>
            </a:r>
            <a:r>
              <a:rPr lang="en-US" altLang="en-US" sz="1800" b="1" dirty="0">
                <a:solidFill>
                  <a:srgbClr val="002B49"/>
                </a:solidFill>
              </a:rPr>
              <a:t>to observers.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B49"/>
                </a:solidFill>
              </a:rPr>
              <a:t>Normally First Wednesday of the month at 12:00 PM UTC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B49"/>
                </a:solidFill>
              </a:rPr>
              <a:t>2023 Meeting Calendar </a:t>
            </a:r>
            <a:r>
              <a:rPr lang="en-US" altLang="en-US" sz="1600" dirty="0">
                <a:solidFill>
                  <a:srgbClr val="0070C0"/>
                </a:solidFill>
              </a:rPr>
              <a:t>https://</a:t>
            </a:r>
            <a:r>
              <a:rPr lang="en-US" altLang="en-US" sz="1600" dirty="0" err="1">
                <a:solidFill>
                  <a:srgbClr val="0070C0"/>
                </a:solidFill>
              </a:rPr>
              <a:t>aso.icann.org</a:t>
            </a:r>
            <a:r>
              <a:rPr lang="en-US" altLang="en-US" sz="1600" dirty="0">
                <a:solidFill>
                  <a:srgbClr val="0070C0"/>
                </a:solidFill>
              </a:rPr>
              <a:t>/</a:t>
            </a:r>
            <a:r>
              <a:rPr lang="en-US" altLang="en-US" sz="1600" dirty="0" err="1">
                <a:solidFill>
                  <a:srgbClr val="0070C0"/>
                </a:solidFill>
              </a:rPr>
              <a:t>aso</a:t>
            </a:r>
            <a:r>
              <a:rPr lang="en-US" altLang="en-US" sz="1600" dirty="0">
                <a:solidFill>
                  <a:srgbClr val="0070C0"/>
                </a:solidFill>
              </a:rPr>
              <a:t>-ac/meetings/</a:t>
            </a:r>
            <a:r>
              <a:rPr lang="en-US" altLang="en-US" sz="1600" dirty="0" err="1">
                <a:solidFill>
                  <a:srgbClr val="0070C0"/>
                </a:solidFill>
              </a:rPr>
              <a:t>aso</a:t>
            </a:r>
            <a:r>
              <a:rPr lang="en-US" altLang="en-US" sz="1600" dirty="0">
                <a:solidFill>
                  <a:srgbClr val="0070C0"/>
                </a:solidFill>
              </a:rPr>
              <a:t>-ac-meeting-schedule/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1391D66F-E5BA-9A48-8741-D2EF7676E35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xfrm>
            <a:off x="0" y="4786313"/>
            <a:ext cx="392113" cy="163512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9469C11-7E77-EC47-9311-97275B3322FA}" type="slidenum">
              <a:rPr lang="pt-BR" altLang="en-US" sz="700">
                <a:solidFill>
                  <a:srgbClr val="002B49"/>
                </a:solidFill>
              </a:rPr>
              <a:pPr/>
              <a:t>5</a:t>
            </a:fld>
            <a:endParaRPr lang="pt-BR" altLang="en-US" sz="700">
              <a:solidFill>
                <a:srgbClr val="002B49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スライド番号プレースホルダー 2">
            <a:extLst>
              <a:ext uri="{FF2B5EF4-FFF2-40B4-BE49-F238E27FC236}">
                <a16:creationId xmlns:a16="http://schemas.microsoft.com/office/drawing/2014/main" id="{F275A66E-584D-514B-9925-E02A8E8C2588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xfrm>
            <a:off x="0" y="4786313"/>
            <a:ext cx="392113" cy="163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>
              <a:lnSpc>
                <a:spcPct val="80000"/>
              </a:lnSpc>
              <a:buClr>
                <a:srgbClr val="000000"/>
              </a:buClr>
            </a:pPr>
            <a:fld id="{32EF70ED-C4E3-B54F-BEE4-31E46C5704FD}" type="slidenum">
              <a:rPr lang="pt-BR" altLang="en-US" sz="800"/>
              <a:pPr eaLnBrk="0" hangingPunct="0">
                <a:lnSpc>
                  <a:spcPct val="80000"/>
                </a:lnSpc>
                <a:buClr>
                  <a:srgbClr val="000000"/>
                </a:buClr>
              </a:pPr>
              <a:t>6</a:t>
            </a:fld>
            <a:endParaRPr lang="pt-BR" altLang="en-US" sz="800"/>
          </a:p>
          <a:p>
            <a:pPr eaLnBrk="0" hangingPunct="0">
              <a:lnSpc>
                <a:spcPct val="80000"/>
              </a:lnSpc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en-AU" altLang="en-US" sz="220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6" name="Shape 201">
            <a:extLst>
              <a:ext uri="{FF2B5EF4-FFF2-40B4-BE49-F238E27FC236}">
                <a16:creationId xmlns:a16="http://schemas.microsoft.com/office/drawing/2014/main" id="{413888D4-C43E-DB42-9303-EAFB7BDFF712}"/>
              </a:ext>
            </a:extLst>
          </p:cNvPr>
          <p:cNvSpPr txBox="1">
            <a:spLocks/>
          </p:cNvSpPr>
          <p:nvPr/>
        </p:nvSpPr>
        <p:spPr>
          <a:xfrm>
            <a:off x="395288" y="989013"/>
            <a:ext cx="8137525" cy="642937"/>
          </a:xfrm>
          <a:prstGeom prst="rect">
            <a:avLst/>
          </a:prstGeom>
        </p:spPr>
        <p:txBody>
          <a:bodyPr lIns="0" tIns="0" rIns="0" bIns="0" anchor="ctr"/>
          <a:lstStyle>
            <a:lvl1pPr algn="l" defTabSz="61227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1" sz="2249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36938">
              <a:spcBef>
                <a:spcPts val="0"/>
              </a:spcBef>
              <a:buClr>
                <a:srgbClr val="0A406B"/>
              </a:buClr>
              <a:buSzPct val="25000"/>
              <a:defRPr/>
            </a:pPr>
            <a:r>
              <a:rPr lang="en-US" dirty="0">
                <a:solidFill>
                  <a:srgbClr val="0A406B"/>
                </a:solidFill>
                <a:ea typeface="Arial"/>
                <a:cs typeface="Arial"/>
              </a:rPr>
              <a:t>Current Appointments</a:t>
            </a:r>
            <a:endParaRPr lang="en-GB" dirty="0">
              <a:solidFill>
                <a:srgbClr val="0A406B"/>
              </a:solidFill>
              <a:ea typeface="Arial"/>
              <a:cs typeface="Arial"/>
            </a:endParaRPr>
          </a:p>
        </p:txBody>
      </p:sp>
      <p:sp>
        <p:nvSpPr>
          <p:cNvPr id="38915" name="TextBox 3">
            <a:extLst>
              <a:ext uri="{FF2B5EF4-FFF2-40B4-BE49-F238E27FC236}">
                <a16:creationId xmlns:a16="http://schemas.microsoft.com/office/drawing/2014/main" id="{572FBCA8-53B9-2948-8C36-C544557B7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3" y="1516063"/>
            <a:ext cx="81375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rgbClr val="002B49"/>
                </a:solidFill>
              </a:rPr>
              <a:t>Alan Barrett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B49"/>
                </a:solidFill>
              </a:rPr>
              <a:t>Seat 9 ICANN Board,  2021 - 2024 (from AFRINIC Region)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rgbClr val="002B49"/>
                </a:solidFill>
              </a:rPr>
              <a:t>Christian Kaufmann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B49"/>
                </a:solidFill>
              </a:rPr>
              <a:t>Seat 10 ICANN Board,  2023 - 2025 (from RIPE NCC Region)</a:t>
            </a:r>
            <a:endParaRPr lang="en-US" altLang="en-US" sz="1800" b="1" dirty="0">
              <a:solidFill>
                <a:srgbClr val="002B4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800" b="1" dirty="0" err="1">
                <a:solidFill>
                  <a:srgbClr val="002B49"/>
                </a:solidFill>
              </a:rPr>
              <a:t>Brajesh</a:t>
            </a:r>
            <a:r>
              <a:rPr lang="en-US" altLang="en-US" sz="1800" b="1" dirty="0">
                <a:solidFill>
                  <a:srgbClr val="002B49"/>
                </a:solidFill>
              </a:rPr>
              <a:t> Jain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B49"/>
                </a:solidFill>
              </a:rPr>
              <a:t>ASO Representative in the ICANN </a:t>
            </a:r>
            <a:r>
              <a:rPr lang="en-US" altLang="en-US" sz="1800" dirty="0" err="1">
                <a:solidFill>
                  <a:srgbClr val="002B49"/>
                </a:solidFill>
              </a:rPr>
              <a:t>NomCom</a:t>
            </a:r>
            <a:r>
              <a:rPr lang="en-US" altLang="en-US" sz="1800" dirty="0">
                <a:solidFill>
                  <a:srgbClr val="002B49"/>
                </a:solidFill>
              </a:rPr>
              <a:t> – 2022 term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スライド番号プレースホルダー 2">
            <a:extLst>
              <a:ext uri="{FF2B5EF4-FFF2-40B4-BE49-F238E27FC236}">
                <a16:creationId xmlns:a16="http://schemas.microsoft.com/office/drawing/2014/main" id="{F275A66E-584D-514B-9925-E02A8E8C2588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xfrm>
            <a:off x="0" y="4786313"/>
            <a:ext cx="392113" cy="163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>
              <a:lnSpc>
                <a:spcPct val="80000"/>
              </a:lnSpc>
              <a:buClr>
                <a:srgbClr val="000000"/>
              </a:buClr>
            </a:pPr>
            <a:fld id="{32EF70ED-C4E3-B54F-BEE4-31E46C5704FD}" type="slidenum">
              <a:rPr lang="pt-BR" altLang="en-US" sz="800"/>
              <a:pPr eaLnBrk="0" hangingPunct="0">
                <a:lnSpc>
                  <a:spcPct val="80000"/>
                </a:lnSpc>
                <a:buClr>
                  <a:srgbClr val="000000"/>
                </a:buClr>
              </a:pPr>
              <a:t>7</a:t>
            </a:fld>
            <a:endParaRPr lang="pt-BR" altLang="en-US" sz="800"/>
          </a:p>
          <a:p>
            <a:pPr eaLnBrk="0" hangingPunct="0">
              <a:lnSpc>
                <a:spcPct val="80000"/>
              </a:lnSpc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en-AU" altLang="en-US" sz="220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6" name="Shape 201">
            <a:extLst>
              <a:ext uri="{FF2B5EF4-FFF2-40B4-BE49-F238E27FC236}">
                <a16:creationId xmlns:a16="http://schemas.microsoft.com/office/drawing/2014/main" id="{413888D4-C43E-DB42-9303-EAFB7BDFF712}"/>
              </a:ext>
            </a:extLst>
          </p:cNvPr>
          <p:cNvSpPr txBox="1">
            <a:spLocks/>
          </p:cNvSpPr>
          <p:nvPr/>
        </p:nvSpPr>
        <p:spPr>
          <a:xfrm>
            <a:off x="395288" y="989013"/>
            <a:ext cx="8137525" cy="642937"/>
          </a:xfrm>
          <a:prstGeom prst="rect">
            <a:avLst/>
          </a:prstGeom>
        </p:spPr>
        <p:txBody>
          <a:bodyPr lIns="0" tIns="0" rIns="0" bIns="0" anchor="ctr"/>
          <a:lstStyle>
            <a:lvl1pPr algn="l" defTabSz="61227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1" sz="2249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36938">
              <a:spcBef>
                <a:spcPts val="0"/>
              </a:spcBef>
              <a:buClr>
                <a:srgbClr val="0A406B"/>
              </a:buClr>
              <a:buSzPct val="25000"/>
              <a:defRPr/>
            </a:pPr>
            <a:r>
              <a:rPr lang="en-US" dirty="0">
                <a:solidFill>
                  <a:srgbClr val="0A406B"/>
                </a:solidFill>
                <a:ea typeface="Arial"/>
                <a:cs typeface="Arial"/>
              </a:rPr>
              <a:t>Recent Activities</a:t>
            </a:r>
            <a:endParaRPr lang="en-GB" dirty="0">
              <a:solidFill>
                <a:srgbClr val="0A406B"/>
              </a:solidFill>
              <a:ea typeface="Arial"/>
              <a:cs typeface="Arial"/>
            </a:endParaRPr>
          </a:p>
        </p:txBody>
      </p:sp>
      <p:sp>
        <p:nvSpPr>
          <p:cNvPr id="38915" name="TextBox 3">
            <a:extLst>
              <a:ext uri="{FF2B5EF4-FFF2-40B4-BE49-F238E27FC236}">
                <a16:creationId xmlns:a16="http://schemas.microsoft.com/office/drawing/2014/main" id="{572FBCA8-53B9-2948-8C36-C544557B7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3" y="1516063"/>
            <a:ext cx="81375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rgbClr val="002B49"/>
                </a:solidFill>
              </a:rPr>
              <a:t>Operational Procedures Review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B49"/>
                </a:solidFill>
              </a:rPr>
              <a:t>After the ICANN Board appointing processes in the last 2 years, the AC felt the need to review and update that the Operational Procedures.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B49"/>
                </a:solidFill>
              </a:rPr>
              <a:t>The AC formed a working group for this task in late 2022.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en-US" sz="1800" dirty="0">
              <a:solidFill>
                <a:srgbClr val="002B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297973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スライド番号プレースホルダー 2">
            <a:extLst>
              <a:ext uri="{FF2B5EF4-FFF2-40B4-BE49-F238E27FC236}">
                <a16:creationId xmlns:a16="http://schemas.microsoft.com/office/drawing/2014/main" id="{F275A66E-584D-514B-9925-E02A8E8C2588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xfrm>
            <a:off x="0" y="4786313"/>
            <a:ext cx="392113" cy="163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>
              <a:lnSpc>
                <a:spcPct val="80000"/>
              </a:lnSpc>
              <a:buClr>
                <a:srgbClr val="000000"/>
              </a:buClr>
            </a:pPr>
            <a:fld id="{32EF70ED-C4E3-B54F-BEE4-31E46C5704FD}" type="slidenum">
              <a:rPr lang="pt-BR" altLang="en-US" sz="800"/>
              <a:pPr eaLnBrk="0" hangingPunct="0">
                <a:lnSpc>
                  <a:spcPct val="80000"/>
                </a:lnSpc>
                <a:buClr>
                  <a:srgbClr val="000000"/>
                </a:buClr>
              </a:pPr>
              <a:t>8</a:t>
            </a:fld>
            <a:endParaRPr lang="pt-BR" altLang="en-US" sz="800"/>
          </a:p>
          <a:p>
            <a:pPr eaLnBrk="0" hangingPunct="0">
              <a:lnSpc>
                <a:spcPct val="80000"/>
              </a:lnSpc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en-AU" altLang="en-US" sz="220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6" name="Shape 201">
            <a:extLst>
              <a:ext uri="{FF2B5EF4-FFF2-40B4-BE49-F238E27FC236}">
                <a16:creationId xmlns:a16="http://schemas.microsoft.com/office/drawing/2014/main" id="{413888D4-C43E-DB42-9303-EAFB7BDFF712}"/>
              </a:ext>
            </a:extLst>
          </p:cNvPr>
          <p:cNvSpPr txBox="1">
            <a:spLocks/>
          </p:cNvSpPr>
          <p:nvPr/>
        </p:nvSpPr>
        <p:spPr>
          <a:xfrm>
            <a:off x="392113" y="878061"/>
            <a:ext cx="8137525" cy="642937"/>
          </a:xfrm>
          <a:prstGeom prst="rect">
            <a:avLst/>
          </a:prstGeom>
        </p:spPr>
        <p:txBody>
          <a:bodyPr lIns="0" tIns="0" rIns="0" bIns="0" anchor="ctr"/>
          <a:lstStyle>
            <a:lvl1pPr algn="l" defTabSz="61227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1" sz="2249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36938">
              <a:spcBef>
                <a:spcPts val="0"/>
              </a:spcBef>
              <a:buClr>
                <a:srgbClr val="0A406B"/>
              </a:buClr>
              <a:buSzPct val="25000"/>
              <a:defRPr/>
            </a:pPr>
            <a:r>
              <a:rPr lang="en-US" dirty="0">
                <a:solidFill>
                  <a:srgbClr val="0A406B"/>
                </a:solidFill>
                <a:ea typeface="Arial"/>
                <a:cs typeface="Arial"/>
              </a:rPr>
              <a:t>RIPE current policy proposals</a:t>
            </a:r>
            <a:endParaRPr lang="en-GB" dirty="0">
              <a:solidFill>
                <a:srgbClr val="0A406B"/>
              </a:solidFill>
              <a:ea typeface="Arial"/>
              <a:cs typeface="Arial"/>
            </a:endParaRPr>
          </a:p>
        </p:txBody>
      </p:sp>
      <p:sp>
        <p:nvSpPr>
          <p:cNvPr id="38915" name="TextBox 3">
            <a:extLst>
              <a:ext uri="{FF2B5EF4-FFF2-40B4-BE49-F238E27FC236}">
                <a16:creationId xmlns:a16="http://schemas.microsoft.com/office/drawing/2014/main" id="{572FBCA8-53B9-2948-8C36-C544557B7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3" y="1330342"/>
            <a:ext cx="8137525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hlinkClick r:id="rId3"/>
              </a:rPr>
              <a:t>Reducing IXP IPv4 assignment default size to a /26 — RIPE Network Coordination Centre</a:t>
            </a:r>
            <a:endParaRPr lang="en-US" sz="1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This proposal modifies the default size of IPv4 assignments for IXPs from a /24 to /26 and clarifies the return of the assignments previously issued for their IXP peering LAN.</a:t>
            </a:r>
            <a:endParaRPr lang="en-US" altLang="en-US" sz="1800" dirty="0">
              <a:solidFill>
                <a:srgbClr val="002B4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sz="1800" dirty="0">
              <a:solidFill>
                <a:srgbClr val="002B4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hlinkClick r:id="rId4"/>
              </a:rPr>
              <a:t>Minimum Size for IPv4 Temporary Assignments — RIPE Network Coordination Centre</a:t>
            </a:r>
            <a:endParaRPr lang="en-US" sz="1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This policy proposal recommends setting the minimum assignment size to a /24 while still allowing for a smaller assignment if requested by the End User. This policy proposal also allows routing requirements to justify the request for more than a /24 for research purposes.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en-US" sz="14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hlinkClick r:id="rId5"/>
              </a:rPr>
              <a:t>Voluntary Transfer Lock — RIPE Network Coordination Centre</a:t>
            </a:r>
            <a:endParaRPr lang="en-US" sz="140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The war in Ukraine has highlighted the fear of some resource holders that resources may be transferred to an aggressor under duress. It would be a great comfort to some resource holders if it was possible to signal to the RIPE NCC in advance that transfers should not occur for a predetermined period. Not all resource holders want this, so it is not a solution for everybody, but it is a solution for some.</a:t>
            </a:r>
            <a:endParaRPr lang="en-US" altLang="en-US" sz="1800" dirty="0">
              <a:solidFill>
                <a:srgbClr val="002B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977256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1">
            <a:extLst>
              <a:ext uri="{FF2B5EF4-FFF2-40B4-BE49-F238E27FC236}">
                <a16:creationId xmlns:a16="http://schemas.microsoft.com/office/drawing/2014/main" id="{8F03E101-71F6-694F-9D52-118F2D8FB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838" y="1924050"/>
            <a:ext cx="6154737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9900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en-US" sz="2300" b="1">
                <a:solidFill>
                  <a:srgbClr val="0A406B"/>
                </a:solidFill>
                <a:latin typeface="Century Gothic" charset="0"/>
              </a:rPr>
              <a:t>Thank you. </a:t>
            </a:r>
            <a:br>
              <a:rPr lang="en-US" sz="2300" b="1">
                <a:solidFill>
                  <a:srgbClr val="0A406B"/>
                </a:solidFill>
                <a:latin typeface="Century Gothic" charset="0"/>
              </a:rPr>
            </a:br>
            <a:br>
              <a:rPr lang="en-US" sz="2300" b="1">
                <a:solidFill>
                  <a:srgbClr val="0A406B"/>
                </a:solidFill>
                <a:latin typeface="Century Gothic" charset="0"/>
              </a:rPr>
            </a:br>
            <a:r>
              <a:rPr lang="en-US" sz="2300" b="1">
                <a:solidFill>
                  <a:srgbClr val="0A406B"/>
                </a:solidFill>
                <a:latin typeface="Century Gothic" charset="0"/>
              </a:rPr>
              <a:t>Questions?</a:t>
            </a:r>
          </a:p>
        </p:txBody>
      </p:sp>
      <p:sp>
        <p:nvSpPr>
          <p:cNvPr id="71683" name="Text Box 2">
            <a:extLst>
              <a:ext uri="{FF2B5EF4-FFF2-40B4-BE49-F238E27FC236}">
                <a16:creationId xmlns:a16="http://schemas.microsoft.com/office/drawing/2014/main" id="{61ACFCBC-6640-364E-BC21-123A51C86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4784725"/>
            <a:ext cx="392112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fld id="{10CE3FBD-E80C-2C46-ABAA-A47E0D7AA284}" type="slidenum">
              <a:rPr lang="pt-BR" altLang="en-US" sz="700" b="1">
                <a:solidFill>
                  <a:srgbClr val="002B49"/>
                </a:solidFill>
              </a:rPr>
              <a:pPr eaLnBrk="1" hangingPunct="1">
                <a:buSzPct val="100000"/>
              </a:pPr>
              <a:t>9</a:t>
            </a:fld>
            <a:endParaRPr lang="pt-BR" altLang="en-US" sz="700" b="1">
              <a:solidFill>
                <a:srgbClr val="002B4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16273</TotalTime>
  <Words>714</Words>
  <Application>Microsoft Office PowerPoint</Application>
  <PresentationFormat>Personnalisé</PresentationFormat>
  <Paragraphs>122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9</vt:i4>
      </vt:variant>
    </vt:vector>
  </HeadingPairs>
  <TitlesOfParts>
    <vt:vector size="20" baseType="lpstr">
      <vt:lpstr>Arial</vt:lpstr>
      <vt:lpstr>Arial Black</vt:lpstr>
      <vt:lpstr>Arial Rounded MT Bold</vt:lpstr>
      <vt:lpstr>Calibri</vt:lpstr>
      <vt:lpstr>Century Gothic</vt:lpstr>
      <vt:lpstr>Open Sans</vt:lpstr>
      <vt:lpstr>Symbol</vt:lpstr>
      <vt:lpstr>Times New Roman</vt:lpstr>
      <vt:lpstr>Office Theme</vt:lpstr>
      <vt:lpstr>1_Office Theme</vt:lpstr>
      <vt:lpstr>2_Office Theme</vt:lpstr>
      <vt:lpstr>Présentation PowerPoint</vt:lpstr>
      <vt:lpstr>Présentation PowerPoint</vt:lpstr>
      <vt:lpstr>2023 ASO AC / NRO NC Members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Rebekah</dc:creator>
  <cp:lastModifiedBy>CLEMENT Herve INNOV/NET</cp:lastModifiedBy>
  <cp:revision>434</cp:revision>
  <cp:lastPrinted>2017-09-12T04:32:54Z</cp:lastPrinted>
  <dcterms:created xsi:type="dcterms:W3CDTF">2011-12-06T05:23:30Z</dcterms:created>
  <dcterms:modified xsi:type="dcterms:W3CDTF">2023-03-12T17:15:16Z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16.0010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5</vt:i4>
  </property>
  <property fmtid="{D5CDD505-2E9C-101B-9397-08002B2CF9AE}" pid="8" name="PresentationFormat">
    <vt:lpwstr>On-screen Show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  <property fmtid="{D5CDD505-2E9C-101B-9397-08002B2CF9AE}" pid="12" name="MSIP_Label_07222825-62ea-40f3-96b5-5375c07996e2_Enabled">
    <vt:lpwstr>true</vt:lpwstr>
  </property>
  <property fmtid="{D5CDD505-2E9C-101B-9397-08002B2CF9AE}" pid="13" name="MSIP_Label_07222825-62ea-40f3-96b5-5375c07996e2_SetDate">
    <vt:lpwstr>2023-03-12T17:15:15Z</vt:lpwstr>
  </property>
  <property fmtid="{D5CDD505-2E9C-101B-9397-08002B2CF9AE}" pid="14" name="MSIP_Label_07222825-62ea-40f3-96b5-5375c07996e2_Method">
    <vt:lpwstr>Privileged</vt:lpwstr>
  </property>
  <property fmtid="{D5CDD505-2E9C-101B-9397-08002B2CF9AE}" pid="15" name="MSIP_Label_07222825-62ea-40f3-96b5-5375c07996e2_Name">
    <vt:lpwstr>unrestricted_parent.2</vt:lpwstr>
  </property>
  <property fmtid="{D5CDD505-2E9C-101B-9397-08002B2CF9AE}" pid="16" name="MSIP_Label_07222825-62ea-40f3-96b5-5375c07996e2_SiteId">
    <vt:lpwstr>90c7a20a-f34b-40bf-bc48-b9253b6f5d20</vt:lpwstr>
  </property>
  <property fmtid="{D5CDD505-2E9C-101B-9397-08002B2CF9AE}" pid="17" name="MSIP_Label_07222825-62ea-40f3-96b5-5375c07996e2_ActionId">
    <vt:lpwstr>8721e2fb-500f-480b-9392-a0c9ad752efc</vt:lpwstr>
  </property>
  <property fmtid="{D5CDD505-2E9C-101B-9397-08002B2CF9AE}" pid="18" name="MSIP_Label_07222825-62ea-40f3-96b5-5375c07996e2_ContentBits">
    <vt:lpwstr>0</vt:lpwstr>
  </property>
</Properties>
</file>