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20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6" r:id="rId14"/>
    <p:sldId id="268" r:id="rId15"/>
    <p:sldId id="267" r:id="rId16"/>
    <p:sldId id="264" r:id="rId17"/>
    <p:sldId id="263" r:id="rId18"/>
    <p:sldId id="265" r:id="rId19"/>
  </p:sldIdLst>
  <p:sldSz cx="9144000" cy="5145088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solidFill>
                  <a:srgbClr val="FFFFFF"/>
                </a:solidFill>
                <a:latin typeface="Arial"/>
              </a:rPr>
              <a:t>Click to move the slide</a:t>
            </a: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t-BR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48" name="PlaceHolder 4"/>
          <p:cNvSpPr>
            <a:spLocks noGrp="1"/>
          </p:cNvSpPr>
          <p:nvPr>
            <p:ph type="dt" idx="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pt-B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pt-BR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49" name="PlaceHolder 5"/>
          <p:cNvSpPr>
            <a:spLocks noGrp="1"/>
          </p:cNvSpPr>
          <p:nvPr>
            <p:ph type="ftr" idx="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50" name="PlaceHolder 6"/>
          <p:cNvSpPr>
            <a:spLocks noGrp="1"/>
          </p:cNvSpPr>
          <p:nvPr>
            <p:ph type="sldNum" idx="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pt-B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3E0C78E1-3031-402C-A6B3-3F864D016C67}" type="slidenum">
              <a:rPr lang="pt-BR" sz="1400" b="0" strike="noStrike" spc="-1">
                <a:latin typeface="Times New Roman"/>
              </a:rPr>
              <a:t>‹N°›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Num" idx="14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</a:pPr>
            <a:fld id="{79517109-C4A0-45D2-95D6-79245B3DC60A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285" name="Text Box 1"/>
          <p:cNvSpPr/>
          <p:nvPr/>
        </p:nvSpPr>
        <p:spPr>
          <a:xfrm>
            <a:off x="4278240" y="10156680"/>
            <a:ext cx="3276360" cy="52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EACC9418-AC47-40F6-958A-99742463EF07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286" name="Text Box 2"/>
          <p:cNvSpPr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5A81979D-E414-405C-A793-8797654B6E8C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28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289" name="Text Box 5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AF30881A-C28C-4E10-AC46-D9AB93149B8D}" type="slidenum">
              <a:rPr lang="pt-BR" sz="12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520" cy="480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sldNum" idx="22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</a:pPr>
            <a:fld id="{A1244438-1ADF-4693-9A30-93C287383018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10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7763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520" cy="480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sldNum" idx="22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</a:pPr>
            <a:fld id="{A1244438-1ADF-4693-9A30-93C287383018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11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520" cy="480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sldNum" idx="21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</a:pPr>
            <a:fld id="{468B6F94-D780-4680-B584-3AF8A1BD0964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12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ldNum" idx="23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</a:pPr>
            <a:fld id="{672820BC-1409-45B1-8544-E39412A2F675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13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320" name="Text Box 1"/>
          <p:cNvSpPr/>
          <p:nvPr/>
        </p:nvSpPr>
        <p:spPr>
          <a:xfrm>
            <a:off x="4278240" y="10156680"/>
            <a:ext cx="3276360" cy="52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CC0FC88E-820E-4715-9745-4FF97E5589F9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13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21" name="Text Box 2"/>
          <p:cNvSpPr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75C2A2D2-A8F0-40C5-88BB-05A1F34C175B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13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ldNum" idx="15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</a:pPr>
            <a:fld id="{5833E126-BE9E-47B1-A66E-FC99A916E32A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2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291" name="Text Box 1"/>
          <p:cNvSpPr/>
          <p:nvPr/>
        </p:nvSpPr>
        <p:spPr>
          <a:xfrm>
            <a:off x="4278240" y="10156680"/>
            <a:ext cx="3276360" cy="52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271B5D56-5838-4266-98C9-4AC5802287A6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2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292" name="Text Box 2"/>
          <p:cNvSpPr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C60687CB-45CE-4287-821D-C84CE9173D85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2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29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295" name="Text Box 5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881B34FC-7C32-46C4-A6A0-0088FD3FC00A}" type="slidenum">
              <a:rPr lang="pt-BR" sz="12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2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520" cy="480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sldNum" idx="16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</a:pPr>
            <a:fld id="{C4AFE051-5B4C-4722-8A70-1080EFDF7F7C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3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Num" idx="17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</a:pPr>
            <a:fld id="{66A5373A-522E-4D10-BA07-74D9D02D95FE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4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300" name="Text Box 1"/>
          <p:cNvSpPr/>
          <p:nvPr/>
        </p:nvSpPr>
        <p:spPr>
          <a:xfrm>
            <a:off x="4278240" y="10156680"/>
            <a:ext cx="3276360" cy="52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9CEA4692-4528-4347-8170-DBC45E681651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4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01" name="Text Box 2"/>
          <p:cNvSpPr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F7D02B4B-DACF-4378-B0C2-2C3599697D53}" type="slidenum">
              <a:rPr lang="pt-BR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4</a:t>
            </a:fld>
            <a:endParaRPr lang="pt-BR" sz="1400" b="0" strike="noStrike" spc="-1">
              <a:latin typeface="Arial"/>
            </a:endParaRPr>
          </a:p>
        </p:txBody>
      </p:sp>
      <p:sp>
        <p:nvSpPr>
          <p:cNvPr id="30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0880" y="695160"/>
            <a:ext cx="6094080" cy="3428640"/>
          </a:xfrm>
          <a:prstGeom prst="rect">
            <a:avLst/>
          </a:prstGeom>
          <a:ln w="0">
            <a:noFill/>
          </a:ln>
        </p:spPr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520" cy="480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  <a:ea typeface="ＭＳ Ｐゴシック"/>
              </a:rPr>
              <a:t>Zoom url is published in the calendar one week before the meeting.</a:t>
            </a:r>
            <a:endParaRPr lang="pt-BR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2000" b="0" strike="noStrike" spc="-1">
                <a:latin typeface="Arial"/>
                <a:ea typeface="ＭＳ Ｐゴシック"/>
              </a:rPr>
              <a:t>Minutes are public</a:t>
            </a:r>
            <a:endParaRPr lang="pt-BR" sz="2000" b="0" strike="noStrike" spc="-1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sldNum" idx="18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</a:pPr>
            <a:fld id="{B9CC655F-92CA-42D8-B344-E11738604939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5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520" cy="480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sldNum" idx="19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</a:pPr>
            <a:fld id="{F64DF78E-6AD6-425E-9E49-26FF08B7910B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6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520" cy="480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sldNum" idx="20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</a:pPr>
            <a:fld id="{E16B01F9-840B-47B8-AAE3-20BBA9D7BF98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7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520" cy="480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sldNum" idx="22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</a:pPr>
            <a:fld id="{A1244438-1ADF-4693-9A30-93C287383018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8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7548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520" cy="480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sldNum" idx="21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</a:tabLst>
            </a:pPr>
            <a:fld id="{468B6F94-D780-4680-B584-3AF8A1BD0964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9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65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CBB7543-C936-481F-B546-1221561744B2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2B936AC-F231-4A2A-974A-3181F441EE5A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F9CE701-A2CB-4386-9413-A90AD79F7142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B8247F0-D5B8-451E-AD2B-CEDBFC59E4F5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D9E1E9A-E55C-4249-9856-D58B17D8112A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808BEB8-2F55-4703-BAD0-1738D421ABE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6FE58A4-F8B1-44A3-B619-DEE7AA98D5F0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1B53122-28A5-46AE-B977-CF28E9E07113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7E980F8-3BB2-488C-96C7-65EBCC312DEE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C81E9BD-34E3-45C0-A966-114AC0F27D63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FF31CB6-2581-4E75-94E1-F0EFAEF3F103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ACC5A4F-FA8A-4FA5-A6E0-B198E5C83843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5F02C6D-040B-4F1B-BA2D-01DD8F09DAFE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5E5A439-0F55-4AB7-80F0-874CE7D7FA1C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939A2C-DC4A-40AD-B490-C2CC6C9B95CA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FB23E43-1DFD-46C7-B068-7735E139AD93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ED934A8-9678-4D29-A9F9-955DB8FBFD05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9A7D713-F736-42F5-9CBC-0F80EAAC3882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32AA6D-8E8D-48E8-AAB8-B121BE3EB383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7A65CFB-7690-48D6-ACC7-B506400A5487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6D177C1-7391-4C6B-9A55-44463BF12B2E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FF95F7F-EC00-4933-BCCF-6C197316C788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7A83847-13A9-41F6-98EF-6729907F3DF3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57398EF-3708-496B-845A-7D3925452BF6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07F8B21-4237-4C19-B936-9CD5AF835D2E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8E71ED0-EA95-4D59-8808-E3F2B6F613CA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840299C-6354-4AD7-8568-E8F5DA51E2AF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AAEA1EC-93EC-4C47-A23A-3C8C337B6FD6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E5F7BC3A-712A-4FDB-B06C-8C82DB731F40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4729976-D384-48D8-A3EA-63C048DF4860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C805AF4-C426-43FA-B91D-C36CA37226BD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DC73F2A-D79D-4E2F-98EF-E75A803FA450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3C2DF79-87E7-44F9-9945-7FDC293A0B09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D1AF0CB-C51A-4F32-BD5C-263BDF881E8F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0740FC4-DA07-4525-BDB4-DBF7FCF8C398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B2263F5-B032-4289-BE70-4C53409E0EF7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>
          <a:blip r:embed="rId14"/>
          <a:stretch/>
        </p:blipFill>
        <p:spPr>
          <a:xfrm>
            <a:off x="0" y="0"/>
            <a:ext cx="9140400" cy="5141520"/>
          </a:xfrm>
          <a:prstGeom prst="rect">
            <a:avLst/>
          </a:prstGeom>
          <a:ln w="0">
            <a:noFill/>
          </a:ln>
        </p:spPr>
      </p:pic>
      <p:pic>
        <p:nvPicPr>
          <p:cNvPr id="5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9140400" cy="51415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2B49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200" b="0" strike="noStrike" spc="-1">
                <a:solidFill>
                  <a:srgbClr val="002B49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1" strike="noStrike" spc="-1">
                <a:solidFill>
                  <a:srgbClr val="197F86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1" strike="noStrike" spc="-1">
                <a:solidFill>
                  <a:srgbClr val="197F86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rgbClr val="197F86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rgbClr val="197F86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rgbClr val="197F86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"/>
          <p:cNvPicPr/>
          <p:nvPr/>
        </p:nvPicPr>
        <p:blipFill>
          <a:blip r:embed="rId14"/>
          <a:stretch/>
        </p:blipFill>
        <p:spPr>
          <a:xfrm>
            <a:off x="0" y="0"/>
            <a:ext cx="9140400" cy="5141520"/>
          </a:xfrm>
          <a:prstGeom prst="rect">
            <a:avLst/>
          </a:prstGeom>
          <a:ln w="0">
            <a:noFill/>
          </a:ln>
        </p:spPr>
      </p:pic>
      <p:sp>
        <p:nvSpPr>
          <p:cNvPr id="41" name="Text Box 4"/>
          <p:cNvSpPr/>
          <p:nvPr/>
        </p:nvSpPr>
        <p:spPr>
          <a:xfrm>
            <a:off x="1386000" y="4784760"/>
            <a:ext cx="7291080" cy="1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1"/>
          <p:cNvSpPr>
            <a:spLocks noGrp="1"/>
          </p:cNvSpPr>
          <p:nvPr>
            <p:ph type="sldNum" idx="1"/>
          </p:nvPr>
        </p:nvSpPr>
        <p:spPr>
          <a:xfrm>
            <a:off x="465120" y="4784760"/>
            <a:ext cx="385560" cy="15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>
              <a:lnSpc>
                <a:spcPct val="100000"/>
              </a:lnSpc>
              <a:buNone/>
              <a:defRPr lang="pt-BR" sz="700" b="1" strike="noStrike" spc="-1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</a:pPr>
            <a:fld id="{7AA27CDD-C7D3-4E83-9932-095BCB9E2E95}" type="slidenum">
              <a:rPr lang="pt-BR" sz="700" b="1" strike="noStrike" spc="-1">
                <a:solidFill>
                  <a:srgbClr val="002B49"/>
                </a:solidFill>
                <a:latin typeface="Times New Roman"/>
                <a:ea typeface="ＭＳ Ｐゴシック"/>
              </a:rPr>
              <a:t>‹N°›</a:t>
            </a:fld>
            <a:endParaRPr lang="pt-BR" sz="700" b="0" strike="noStrike" spc="-1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2B49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200" b="0" strike="noStrike" spc="-1">
                <a:solidFill>
                  <a:srgbClr val="002B49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1" strike="noStrike" spc="-1">
                <a:solidFill>
                  <a:srgbClr val="197F86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1" strike="noStrike" spc="-1">
                <a:solidFill>
                  <a:srgbClr val="197F86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rgbClr val="197F86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rgbClr val="197F86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rgbClr val="197F86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"/>
          <p:cNvPicPr/>
          <p:nvPr/>
        </p:nvPicPr>
        <p:blipFill>
          <a:blip r:embed="rId14"/>
          <a:stretch/>
        </p:blipFill>
        <p:spPr>
          <a:xfrm>
            <a:off x="0" y="0"/>
            <a:ext cx="9140400" cy="5141520"/>
          </a:xfrm>
          <a:prstGeom prst="rect">
            <a:avLst/>
          </a:prstGeom>
          <a:ln w="0">
            <a:noFill/>
          </a:ln>
        </p:spPr>
      </p:pic>
      <p:sp>
        <p:nvSpPr>
          <p:cNvPr id="82" name="Text Box 4"/>
          <p:cNvSpPr/>
          <p:nvPr/>
        </p:nvSpPr>
        <p:spPr>
          <a:xfrm>
            <a:off x="1386000" y="4784760"/>
            <a:ext cx="7291080" cy="1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68360" y="1006560"/>
            <a:ext cx="8199000" cy="50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rmAutofit/>
          </a:bodyPr>
          <a:lstStyle/>
          <a:p>
            <a:pPr>
              <a:lnSpc>
                <a:spcPct val="93000"/>
              </a:lnSpc>
              <a:buNone/>
            </a:pPr>
            <a:r>
              <a:rPr lang="ja-JP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マスター タイトルの書式設定</a:t>
            </a:r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69080" y="1545480"/>
            <a:ext cx="8205840" cy="307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pPr marL="343080" indent="-343080">
              <a:lnSpc>
                <a:spcPct val="93000"/>
              </a:lnSpc>
              <a:spcBef>
                <a:spcPts val="1426"/>
              </a:spcBef>
              <a:buNone/>
              <a:tabLst>
                <a:tab pos="0" algn="l"/>
              </a:tabLst>
            </a:pPr>
            <a:r>
              <a:rPr lang="ja-JP" sz="1200" b="0" strike="noStrike" spc="-1">
                <a:solidFill>
                  <a:srgbClr val="002B49"/>
                </a:solidFill>
                <a:latin typeface="Arial"/>
                <a:ea typeface="ＭＳ Ｐゴシック"/>
              </a:rPr>
              <a:t>マスター テキストの書式設定</a:t>
            </a: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  <a:p>
            <a:pPr marL="743040" indent="-285840">
              <a:lnSpc>
                <a:spcPct val="93000"/>
              </a:lnSpc>
              <a:spcBef>
                <a:spcPts val="1137"/>
              </a:spcBef>
              <a:buNone/>
              <a:tabLst>
                <a:tab pos="0" algn="l"/>
              </a:tabLst>
            </a:pPr>
            <a:r>
              <a:rPr lang="ja-JP" sz="1200" b="0" strike="noStrike" spc="-1">
                <a:solidFill>
                  <a:srgbClr val="002B49"/>
                </a:solidFill>
                <a:latin typeface="Arial"/>
                <a:ea typeface="ＭＳ Ｐゴシック"/>
              </a:rPr>
              <a:t>第 </a:t>
            </a:r>
            <a:r>
              <a:rPr lang="en-US" sz="1200" b="0" strike="noStrike" spc="-1">
                <a:solidFill>
                  <a:srgbClr val="002B49"/>
                </a:solidFill>
                <a:latin typeface="Arial"/>
                <a:ea typeface="ＭＳ Ｐゴシック"/>
              </a:rPr>
              <a:t>2 </a:t>
            </a:r>
            <a:r>
              <a:rPr lang="ja-JP" sz="1200" b="0" strike="noStrike" spc="-1">
                <a:solidFill>
                  <a:srgbClr val="002B49"/>
                </a:solidFill>
                <a:latin typeface="Arial"/>
                <a:ea typeface="ＭＳ Ｐゴシック"/>
              </a:rPr>
              <a:t>レベル</a:t>
            </a: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  <a:p>
            <a:pPr marL="1143000" indent="-228600">
              <a:lnSpc>
                <a:spcPct val="93000"/>
              </a:lnSpc>
              <a:spcBef>
                <a:spcPts val="850"/>
              </a:spcBef>
              <a:buNone/>
              <a:tabLst>
                <a:tab pos="0" algn="l"/>
              </a:tabLst>
            </a:pPr>
            <a:r>
              <a:rPr lang="ja-JP" sz="1200" b="0" strike="noStrike" spc="-1">
                <a:solidFill>
                  <a:srgbClr val="002B49"/>
                </a:solidFill>
                <a:latin typeface="Arial"/>
                <a:ea typeface="ＭＳ Ｐゴシック"/>
              </a:rPr>
              <a:t>第 </a:t>
            </a:r>
            <a:r>
              <a:rPr lang="en-US" sz="1200" b="0" strike="noStrike" spc="-1">
                <a:solidFill>
                  <a:srgbClr val="002B49"/>
                </a:solidFill>
                <a:latin typeface="Arial"/>
                <a:ea typeface="ＭＳ Ｐゴシック"/>
              </a:rPr>
              <a:t>3 </a:t>
            </a:r>
            <a:r>
              <a:rPr lang="ja-JP" sz="1200" b="0" strike="noStrike" spc="-1">
                <a:solidFill>
                  <a:srgbClr val="002B49"/>
                </a:solidFill>
                <a:latin typeface="Arial"/>
                <a:ea typeface="ＭＳ Ｐゴシック"/>
              </a:rPr>
              <a:t>レベル</a:t>
            </a: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  <a:p>
            <a:pPr marL="1600200" indent="-228600">
              <a:lnSpc>
                <a:spcPct val="93000"/>
              </a:lnSpc>
              <a:spcBef>
                <a:spcPts val="575"/>
              </a:spcBef>
              <a:buNone/>
              <a:tabLst>
                <a:tab pos="0" algn="l"/>
              </a:tabLst>
            </a:pPr>
            <a:r>
              <a:rPr lang="ja-JP" sz="1200" b="1" strike="noStrike" spc="-1">
                <a:solidFill>
                  <a:srgbClr val="197F86"/>
                </a:solidFill>
                <a:latin typeface="Arial"/>
                <a:ea typeface="ＭＳ Ｐゴシック"/>
              </a:rPr>
              <a:t>第 </a:t>
            </a:r>
            <a:r>
              <a:rPr lang="en-US" sz="1200" b="1" strike="noStrike" spc="-1">
                <a:solidFill>
                  <a:srgbClr val="197F86"/>
                </a:solidFill>
                <a:latin typeface="Arial"/>
                <a:ea typeface="ＭＳ Ｐゴシック"/>
              </a:rPr>
              <a:t>4 </a:t>
            </a:r>
            <a:r>
              <a:rPr lang="ja-JP" sz="1200" b="1" strike="noStrike" spc="-1">
                <a:solidFill>
                  <a:srgbClr val="197F86"/>
                </a:solidFill>
                <a:latin typeface="Arial"/>
                <a:ea typeface="ＭＳ Ｐゴシック"/>
              </a:rPr>
              <a:t>レベル</a:t>
            </a:r>
            <a:endParaRPr lang="en-GB" sz="1200" b="0" strike="noStrike" spc="-1">
              <a:solidFill>
                <a:srgbClr val="002B49"/>
              </a:solidFill>
              <a:latin typeface="Arial"/>
            </a:endParaRPr>
          </a:p>
          <a:p>
            <a:pPr marL="2057400" indent="-228600">
              <a:lnSpc>
                <a:spcPct val="93000"/>
              </a:lnSpc>
              <a:spcBef>
                <a:spcPts val="289"/>
              </a:spcBef>
              <a:buNone/>
              <a:tabLst>
                <a:tab pos="0" algn="l"/>
              </a:tabLst>
            </a:pPr>
            <a:r>
              <a:rPr lang="ja-JP" sz="2000" b="1" strike="noStrike" spc="-1">
                <a:solidFill>
                  <a:srgbClr val="197F86"/>
                </a:solidFill>
                <a:latin typeface="Arial"/>
                <a:ea typeface="ＭＳ Ｐゴシック"/>
              </a:rPr>
              <a:t>第 </a:t>
            </a:r>
            <a:r>
              <a:rPr lang="en-US" sz="2000" b="1" strike="noStrike" spc="-1">
                <a:solidFill>
                  <a:srgbClr val="197F86"/>
                </a:solidFill>
                <a:latin typeface="Arial"/>
                <a:ea typeface="ＭＳ Ｐゴシック"/>
              </a:rPr>
              <a:t>5 </a:t>
            </a:r>
            <a:r>
              <a:rPr lang="ja-JP" sz="2000" b="1" strike="noStrike" spc="-1">
                <a:solidFill>
                  <a:srgbClr val="197F86"/>
                </a:solidFill>
                <a:latin typeface="Arial"/>
                <a:ea typeface="ＭＳ Ｐゴシック"/>
              </a:rPr>
              <a:t>レベル</a:t>
            </a:r>
            <a:endParaRPr lang="en-GB" sz="2000" b="0" strike="noStrike" spc="-1">
              <a:solidFill>
                <a:srgbClr val="002B49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ftr" idx="2"/>
          </p:nvPr>
        </p:nvSpPr>
        <p:spPr>
          <a:xfrm>
            <a:off x="1386000" y="4786200"/>
            <a:ext cx="7291080" cy="163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ctr">
              <a:buNone/>
              <a:defRPr lang="pt-B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pt-BR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sldNum" idx="3"/>
          </p:nvPr>
        </p:nvSpPr>
        <p:spPr>
          <a:xfrm>
            <a:off x="46512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>
              <a:lnSpc>
                <a:spcPct val="100000"/>
              </a:lnSpc>
              <a:buNone/>
              <a:defRPr lang="en-US" sz="700" b="1" strike="noStrike" spc="-1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</a:pPr>
            <a:fld id="{1478885E-C77B-40FC-B87A-B3C2353EBDD8}" type="slidenum">
              <a:rPr lang="en-US" sz="700" b="1" strike="noStrike" spc="-1">
                <a:solidFill>
                  <a:srgbClr val="002B49"/>
                </a:solidFill>
                <a:latin typeface="Times New Roman"/>
                <a:ea typeface="ＭＳ Ｐゴシック"/>
              </a:rPr>
              <a:t>‹N°›</a:t>
            </a:fld>
            <a:endParaRPr lang="pt-BR" sz="7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"/>
          <p:cNvPicPr/>
          <p:nvPr/>
        </p:nvPicPr>
        <p:blipFill>
          <a:blip r:embed="rId14"/>
          <a:stretch/>
        </p:blipFill>
        <p:spPr>
          <a:xfrm>
            <a:off x="0" y="0"/>
            <a:ext cx="9140400" cy="5141520"/>
          </a:xfrm>
          <a:prstGeom prst="rect">
            <a:avLst/>
          </a:prstGeom>
          <a:ln w="0">
            <a:noFill/>
          </a:ln>
        </p:spPr>
      </p:pic>
      <p:sp>
        <p:nvSpPr>
          <p:cNvPr id="124" name="Text Box 4"/>
          <p:cNvSpPr/>
          <p:nvPr/>
        </p:nvSpPr>
        <p:spPr>
          <a:xfrm>
            <a:off x="1386000" y="4784760"/>
            <a:ext cx="7291080" cy="1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71960" y="1708560"/>
            <a:ext cx="8172000" cy="145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ja-JP" sz="2250" b="1" strike="noStrike" spc="-1">
                <a:solidFill>
                  <a:srgbClr val="00CC99"/>
                </a:solidFill>
                <a:latin typeface="Arial"/>
                <a:ea typeface="ＭＳ Ｐゴシック"/>
              </a:rPr>
              <a:t>マスター タイトルの書式設定</a:t>
            </a:r>
            <a:endParaRPr lang="en-GB" sz="225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68720" y="3225240"/>
            <a:ext cx="8175600" cy="129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>
              <a:lnSpc>
                <a:spcPct val="93000"/>
              </a:lnSpc>
              <a:spcBef>
                <a:spcPts val="1426"/>
              </a:spcBef>
              <a:buNone/>
              <a:tabLst>
                <a:tab pos="0" algn="l"/>
              </a:tabLst>
            </a:pPr>
            <a:r>
              <a:rPr lang="ja-JP" sz="1350" b="0" strike="noStrike" spc="-1">
                <a:solidFill>
                  <a:srgbClr val="00CC99"/>
                </a:solidFill>
                <a:latin typeface="Arial"/>
                <a:ea typeface="ＭＳ Ｐゴシック"/>
              </a:rPr>
              <a:t>マスター テキストの書式設定</a:t>
            </a:r>
            <a:endParaRPr lang="en-GB" sz="135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"/>
          <p:cNvPicPr/>
          <p:nvPr/>
        </p:nvPicPr>
        <p:blipFill>
          <a:blip r:embed="rId14"/>
          <a:stretch/>
        </p:blipFill>
        <p:spPr>
          <a:xfrm>
            <a:off x="0" y="0"/>
            <a:ext cx="9140400" cy="5141520"/>
          </a:xfrm>
          <a:prstGeom prst="rect">
            <a:avLst/>
          </a:prstGeom>
          <a:ln w="0">
            <a:noFill/>
          </a:ln>
        </p:spPr>
      </p:pic>
      <p:sp>
        <p:nvSpPr>
          <p:cNvPr id="164" name="Text Box 3"/>
          <p:cNvSpPr/>
          <p:nvPr/>
        </p:nvSpPr>
        <p:spPr>
          <a:xfrm>
            <a:off x="457200" y="4767120"/>
            <a:ext cx="21333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Text Box 4"/>
          <p:cNvSpPr/>
          <p:nvPr/>
        </p:nvSpPr>
        <p:spPr>
          <a:xfrm>
            <a:off x="1386000" y="4784760"/>
            <a:ext cx="7291080" cy="1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PlaceHolder 1"/>
          <p:cNvSpPr>
            <a:spLocks noGrp="1"/>
          </p:cNvSpPr>
          <p:nvPr>
            <p:ph type="sldNum" idx="4"/>
          </p:nvPr>
        </p:nvSpPr>
        <p:spPr>
          <a:xfrm>
            <a:off x="465120" y="4784760"/>
            <a:ext cx="385560" cy="15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>
              <a:lnSpc>
                <a:spcPct val="100000"/>
              </a:lnSpc>
              <a:buNone/>
              <a:defRPr lang="pt-BR" sz="700" b="1" strike="noStrike" spc="-1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</a:pPr>
            <a:fld id="{9BA44B5A-FF57-4235-9E86-6CD9E70452E0}" type="slidenum">
              <a:rPr lang="pt-BR" sz="700" b="1" strike="noStrike" spc="-1">
                <a:solidFill>
                  <a:srgbClr val="002B49"/>
                </a:solidFill>
                <a:latin typeface="Times New Roman"/>
                <a:ea typeface="ＭＳ Ｐゴシック"/>
              </a:rPr>
              <a:t>‹N°›</a:t>
            </a:fld>
            <a:endParaRPr lang="pt-BR" sz="700" b="0" strike="noStrike" spc="-1">
              <a:latin typeface="Times New Roman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2B49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200" b="0" strike="noStrike" spc="-1">
                <a:solidFill>
                  <a:srgbClr val="002B49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1" strike="noStrike" spc="-1">
                <a:solidFill>
                  <a:srgbClr val="197F86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1" strike="noStrike" spc="-1">
                <a:solidFill>
                  <a:srgbClr val="197F86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rgbClr val="197F86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rgbClr val="197F86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rgbClr val="197F86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"/>
          <p:cNvPicPr/>
          <p:nvPr/>
        </p:nvPicPr>
        <p:blipFill>
          <a:blip r:embed="rId14"/>
          <a:stretch/>
        </p:blipFill>
        <p:spPr>
          <a:xfrm>
            <a:off x="0" y="0"/>
            <a:ext cx="9140400" cy="5141520"/>
          </a:xfrm>
          <a:prstGeom prst="rect">
            <a:avLst/>
          </a:prstGeom>
          <a:ln w="0">
            <a:noFill/>
          </a:ln>
        </p:spPr>
      </p:pic>
      <p:sp>
        <p:nvSpPr>
          <p:cNvPr id="206" name="Text Box 4"/>
          <p:cNvSpPr/>
          <p:nvPr/>
        </p:nvSpPr>
        <p:spPr>
          <a:xfrm>
            <a:off x="1386000" y="4784760"/>
            <a:ext cx="7291080" cy="1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71960" y="1708560"/>
            <a:ext cx="8172000" cy="145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ja-JP" sz="2250" b="1" strike="noStrike" spc="-1">
                <a:solidFill>
                  <a:srgbClr val="00CC99"/>
                </a:solidFill>
                <a:latin typeface="Arial"/>
                <a:ea typeface="ＭＳ Ｐゴシック"/>
              </a:rPr>
              <a:t>マスター タイトルの書式設定</a:t>
            </a:r>
            <a:endParaRPr lang="en-GB" sz="225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68720" y="3225240"/>
            <a:ext cx="8175600" cy="129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>
              <a:lnSpc>
                <a:spcPct val="93000"/>
              </a:lnSpc>
              <a:spcBef>
                <a:spcPts val="1426"/>
              </a:spcBef>
              <a:buNone/>
              <a:tabLst>
                <a:tab pos="0" algn="l"/>
              </a:tabLst>
            </a:pPr>
            <a:r>
              <a:rPr lang="ja-JP" sz="1350" b="0" strike="noStrike" spc="-1">
                <a:solidFill>
                  <a:srgbClr val="00CC99"/>
                </a:solidFill>
                <a:latin typeface="Arial"/>
                <a:ea typeface="ＭＳ Ｐゴシック"/>
              </a:rPr>
              <a:t>マスター テキストの書式設定</a:t>
            </a:r>
            <a:endParaRPr lang="en-GB" sz="1350" b="0" strike="noStrike" spc="-1">
              <a:solidFill>
                <a:srgbClr val="002B49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in.net/participate/policy/drafts/2022_2/" TargetMode="External"/><Relationship Id="rId13" Type="http://schemas.openxmlformats.org/officeDocument/2006/relationships/hyperlink" Target="https://www.arin.net/participate/policy/drafts/2022_4/" TargetMode="External"/><Relationship Id="rId18" Type="http://schemas.openxmlformats.org/officeDocument/2006/relationships/hyperlink" Target="https://www.arin.net/participate/policy/drafts/2022_8_firstslr" TargetMode="External"/><Relationship Id="rId3" Type="http://schemas.openxmlformats.org/officeDocument/2006/relationships/hyperlink" Target="https://www.arin.net/participate/policy/drafts/2021_8/" TargetMode="External"/><Relationship Id="rId21" Type="http://schemas.openxmlformats.org/officeDocument/2006/relationships/hyperlink" Target="https://www.arin.net/participate/policy/drafts/2022_11/#slr" TargetMode="External"/><Relationship Id="rId7" Type="http://schemas.openxmlformats.org/officeDocument/2006/relationships/hyperlink" Target="https://www.arin.net/participate/meetings/ARIN50/" TargetMode="External"/><Relationship Id="rId12" Type="http://schemas.openxmlformats.org/officeDocument/2006/relationships/hyperlink" Target="https://www.arin.net/participate/policy/drafts/2022_3/#slr" TargetMode="External"/><Relationship Id="rId17" Type="http://schemas.openxmlformats.org/officeDocument/2006/relationships/hyperlink" Target="https://www.arin.net/participate/policy/drafts/2022_8/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www.arin.net/participate/policy/drafts/2022_5/#slr" TargetMode="External"/><Relationship Id="rId20" Type="http://schemas.openxmlformats.org/officeDocument/2006/relationships/hyperlink" Target="https://www.arin.net/participate/policy/drafts/2022_11/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www.arin.net/participate/meetings/ARIN49/" TargetMode="External"/><Relationship Id="rId11" Type="http://schemas.openxmlformats.org/officeDocument/2006/relationships/hyperlink" Target="https://www.arin.net/participate/policy/drafts/2022_3/" TargetMode="External"/><Relationship Id="rId5" Type="http://schemas.openxmlformats.org/officeDocument/2006/relationships/hyperlink" Target="https://www.arin.net/participate/policy/drafts/2021_8/#slr" TargetMode="External"/><Relationship Id="rId15" Type="http://schemas.openxmlformats.org/officeDocument/2006/relationships/hyperlink" Target="https://www.arin.net/participate/policy/drafts/2022_5/" TargetMode="External"/><Relationship Id="rId10" Type="http://schemas.openxmlformats.org/officeDocument/2006/relationships/hyperlink" Target="https://www.arin.net/participate/policy/drafts/2022_2/#slr" TargetMode="External"/><Relationship Id="rId19" Type="http://schemas.openxmlformats.org/officeDocument/2006/relationships/hyperlink" Target="https://www.arin.net/participate/policy/drafts/2022_8/#slr" TargetMode="External"/><Relationship Id="rId4" Type="http://schemas.openxmlformats.org/officeDocument/2006/relationships/hyperlink" Target="https://www.arin.net/participate/policy/drafts/2021_8_firstslr" TargetMode="External"/><Relationship Id="rId9" Type="http://schemas.openxmlformats.org/officeDocument/2006/relationships/hyperlink" Target="https://www.arin.net/participate/policy/drafts/2022_2_firstslr" TargetMode="External"/><Relationship Id="rId14" Type="http://schemas.openxmlformats.org/officeDocument/2006/relationships/hyperlink" Target="https://www.arin.net/participate/policy/drafts/2022_4/#slr" TargetMode="External"/><Relationship Id="rId22" Type="http://schemas.openxmlformats.org/officeDocument/2006/relationships/hyperlink" Target="https://www.arin.net/participate/policy/drafts/2022_12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pe.net/participate/policies/proposals/2023-0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www.ripe.net/participate/policies/proposals/2023-03" TargetMode="External"/><Relationship Id="rId4" Type="http://schemas.openxmlformats.org/officeDocument/2006/relationships/hyperlink" Target="https://www.ripe.net/participate/policies/proposals/2023-0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rinic.net/policy/proposals/2020-gen-006-d3" TargetMode="External"/><Relationship Id="rId7" Type="http://schemas.openxmlformats.org/officeDocument/2006/relationships/hyperlink" Target="https://www.afrinic.net/policy/proposals/2018-gen-001-d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www.afrinic.net/policy/proposals/2021-gen-003-d2" TargetMode="External"/><Relationship Id="rId5" Type="http://schemas.openxmlformats.org/officeDocument/2006/relationships/hyperlink" Target="https://www.afrinic.net/policy/proposals/2018-gen-001-d7" TargetMode="External"/><Relationship Id="rId4" Type="http://schemas.openxmlformats.org/officeDocument/2006/relationships/hyperlink" Target="https://www.afrinic.net/policy/proposals/2019-gen-006-d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nic.net/community/policy/proposals/prop-149/" TargetMode="External"/><Relationship Id="rId3" Type="http://schemas.openxmlformats.org/officeDocument/2006/relationships/hyperlink" Target="https://conference.apnic.net/55/program/schedule/#/day/10" TargetMode="External"/><Relationship Id="rId7" Type="http://schemas.openxmlformats.org/officeDocument/2006/relationships/hyperlink" Target="https://www.apnic.net/community/policy/proposals/prop-148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www.apnic.net/community/policy/proposals/prop-151/" TargetMode="External"/><Relationship Id="rId5" Type="http://schemas.openxmlformats.org/officeDocument/2006/relationships/hyperlink" Target="https://www.apnic.net/community/policy/proposals/prop-150/" TargetMode="External"/><Relationship Id="rId4" Type="http://schemas.openxmlformats.org/officeDocument/2006/relationships/hyperlink" Target="https://www.apnic.net/community/policy/proposals/prop-147/" TargetMode="External"/><Relationship Id="rId9" Type="http://schemas.openxmlformats.org/officeDocument/2006/relationships/hyperlink" Target="https://www.apnic.net/community/policy/proposals/prop-14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 Box 1"/>
          <p:cNvSpPr/>
          <p:nvPr/>
        </p:nvSpPr>
        <p:spPr>
          <a:xfrm>
            <a:off x="380880" y="3410640"/>
            <a:ext cx="8214840" cy="130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ctr">
              <a:lnSpc>
                <a:spcPct val="8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US" sz="2400" b="1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NRO NC Update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US" sz="2400" b="1" strike="noStrike" spc="-1" dirty="0">
                <a:solidFill>
                  <a:srgbClr val="FFFFFF"/>
                </a:solidFill>
                <a:latin typeface="Arial"/>
                <a:ea typeface="ＭＳ Ｐゴシック"/>
              </a:rPr>
              <a:t>15 March 2023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pt-BR" sz="2400" b="0" strike="noStrike" spc="-1" dirty="0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Num" idx="13"/>
          </p:nvPr>
        </p:nvSpPr>
        <p:spPr>
          <a:xfrm>
            <a:off x="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>
              <a:lnSpc>
                <a:spcPct val="80000"/>
              </a:lnSpc>
              <a:buNone/>
              <a:defRPr lang="pt-BR" sz="800" b="1" strike="noStrike" spc="-1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02D101A3-9BF1-4C32-A629-9075834AE6CC}" type="slidenum">
              <a:rPr lang="pt-BR" sz="800" b="1" strike="noStrike" spc="-1">
                <a:solidFill>
                  <a:srgbClr val="002B49"/>
                </a:solidFill>
                <a:latin typeface="Times New Roman"/>
                <a:ea typeface="ＭＳ Ｐゴシック"/>
              </a:rPr>
              <a:t>10</a:t>
            </a:fld>
            <a:endParaRPr lang="pt-BR" sz="800" b="0" strike="noStrike" spc="-1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lang="pt-BR" sz="2200" b="0" strike="noStrike" spc="-1">
              <a:latin typeface="Times New Roman"/>
            </a:endParaRPr>
          </a:p>
        </p:txBody>
      </p:sp>
      <p:sp>
        <p:nvSpPr>
          <p:cNvPr id="280" name="Shape 2"/>
          <p:cNvSpPr/>
          <p:nvPr/>
        </p:nvSpPr>
        <p:spPr>
          <a:xfrm>
            <a:off x="392040" y="878040"/>
            <a:ext cx="813708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250" b="1" spc="-1" dirty="0">
                <a:solidFill>
                  <a:srgbClr val="0A406B"/>
                </a:solidFill>
                <a:latin typeface="Arial"/>
                <a:ea typeface="Arial"/>
              </a:rPr>
              <a:t>ARIN recent</a:t>
            </a:r>
            <a:r>
              <a:rPr lang="en-US" sz="2250" b="1" strike="noStrike" spc="-1" dirty="0">
                <a:solidFill>
                  <a:srgbClr val="0A406B"/>
                </a:solidFill>
                <a:latin typeface="Arial"/>
                <a:ea typeface="Arial"/>
              </a:rPr>
              <a:t> policy proposals</a:t>
            </a:r>
            <a:endParaRPr lang="pt-BR" sz="2250" b="0" strike="noStrike" spc="-1" dirty="0">
              <a:latin typeface="Arial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EC7AB01-485D-4398-81ED-02010C2B4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371903"/>
              </p:ext>
            </p:extLst>
          </p:nvPr>
        </p:nvGraphicFramePr>
        <p:xfrm>
          <a:off x="614880" y="1372624"/>
          <a:ext cx="8256108" cy="3772464"/>
        </p:xfrm>
        <a:graphic>
          <a:graphicData uri="http://schemas.openxmlformats.org/drawingml/2006/table">
            <a:tbl>
              <a:tblPr/>
              <a:tblGrid>
                <a:gridCol w="1376018">
                  <a:extLst>
                    <a:ext uri="{9D8B030D-6E8A-4147-A177-3AD203B41FA5}">
                      <a16:colId xmlns:a16="http://schemas.microsoft.com/office/drawing/2014/main" val="495419985"/>
                    </a:ext>
                  </a:extLst>
                </a:gridCol>
                <a:gridCol w="1376018">
                  <a:extLst>
                    <a:ext uri="{9D8B030D-6E8A-4147-A177-3AD203B41FA5}">
                      <a16:colId xmlns:a16="http://schemas.microsoft.com/office/drawing/2014/main" val="3952727005"/>
                    </a:ext>
                  </a:extLst>
                </a:gridCol>
                <a:gridCol w="1376018">
                  <a:extLst>
                    <a:ext uri="{9D8B030D-6E8A-4147-A177-3AD203B41FA5}">
                      <a16:colId xmlns:a16="http://schemas.microsoft.com/office/drawing/2014/main" val="3073856389"/>
                    </a:ext>
                  </a:extLst>
                </a:gridCol>
                <a:gridCol w="1376018">
                  <a:extLst>
                    <a:ext uri="{9D8B030D-6E8A-4147-A177-3AD203B41FA5}">
                      <a16:colId xmlns:a16="http://schemas.microsoft.com/office/drawing/2014/main" val="48554152"/>
                    </a:ext>
                  </a:extLst>
                </a:gridCol>
                <a:gridCol w="1376018">
                  <a:extLst>
                    <a:ext uri="{9D8B030D-6E8A-4147-A177-3AD203B41FA5}">
                      <a16:colId xmlns:a16="http://schemas.microsoft.com/office/drawing/2014/main" val="130561289"/>
                    </a:ext>
                  </a:extLst>
                </a:gridCol>
                <a:gridCol w="1376018">
                  <a:extLst>
                    <a:ext uri="{9D8B030D-6E8A-4147-A177-3AD203B41FA5}">
                      <a16:colId xmlns:a16="http://schemas.microsoft.com/office/drawing/2014/main" val="742493044"/>
                    </a:ext>
                  </a:extLst>
                </a:gridCol>
              </a:tblGrid>
              <a:tr h="23914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dirty="0" err="1">
                          <a:effectLst/>
                        </a:rPr>
                        <a:t>Number</a:t>
                      </a:r>
                      <a:endParaRPr lang="fr-FR" sz="1100" dirty="0">
                        <a:effectLst/>
                      </a:endParaRPr>
                    </a:p>
                  </a:txBody>
                  <a:tcPr marL="8604" marR="8604" marT="4302" marB="4302" anchor="ctr">
                    <a:lnL w="12700" cap="flat" cmpd="sng" algn="ctr">
                      <a:solidFill>
                        <a:srgbClr val="50E7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E7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EA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dirty="0" err="1">
                          <a:effectLst/>
                        </a:rPr>
                        <a:t>Title</a:t>
                      </a:r>
                      <a:endParaRPr lang="fr-FR" sz="1100" dirty="0">
                        <a:effectLst/>
                      </a:endParaRPr>
                    </a:p>
                  </a:txBody>
                  <a:tcPr marL="8604" marR="8604" marT="4302" marB="4302" anchor="ctr">
                    <a:lnL w="12700" cap="flat" cmpd="sng" algn="ctr">
                      <a:solidFill>
                        <a:srgbClr val="F0E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E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E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>
                          <a:effectLst/>
                        </a:rPr>
                        <a:t>Current Version</a:t>
                      </a:r>
                    </a:p>
                  </a:txBody>
                  <a:tcPr marL="8604" marR="8604" marT="4302" marB="4302" anchor="ctr">
                    <a:lnL w="12700" cap="flat" cmpd="sng" algn="ctr">
                      <a:solidFill>
                        <a:srgbClr val="10E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E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E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F4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>
                          <a:effectLst/>
                        </a:rPr>
                        <a:t>Status</a:t>
                      </a:r>
                    </a:p>
                  </a:txBody>
                  <a:tcPr marL="8604" marR="8604" marT="4302" marB="4302" anchor="ctr">
                    <a:lnL w="12700" cap="flat" cmpd="sng" algn="ctr">
                      <a:solidFill>
                        <a:srgbClr val="F0E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E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F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>
                          <a:effectLst/>
                        </a:rPr>
                        <a:t>Staff/Legal Review(s)</a:t>
                      </a:r>
                    </a:p>
                  </a:txBody>
                  <a:tcPr marL="8604" marR="8604" marT="4302" marB="4302" anchor="ctr">
                    <a:lnL w="12700" cap="flat" cmpd="sng" algn="ctr">
                      <a:solidFill>
                        <a:srgbClr val="D0EB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F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>
                          <a:effectLst/>
                        </a:rPr>
                        <a:t>Community Presentation</a:t>
                      </a:r>
                    </a:p>
                  </a:txBody>
                  <a:tcPr marL="8604" marR="8604" marT="4302" marB="4302" anchor="ctr">
                    <a:lnL w="12700" cap="flat" cmpd="sng" algn="ctr">
                      <a:solidFill>
                        <a:srgbClr val="B0F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F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F0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F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443685"/>
                  </a:ext>
                </a:extLst>
              </a:tr>
              <a:tr h="462521">
                <a:tc>
                  <a:txBody>
                    <a:bodyPr/>
                    <a:lstStyle/>
                    <a:p>
                      <a:r>
                        <a:rPr lang="fr-FR" sz="1100" u="sng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ARIN-2021-8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90EA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E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EA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F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Deprecation of the ‘Autonomous System Originations’ Field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B0E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F4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ED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F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26 October 2022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D0F4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F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F4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0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err="1">
                          <a:effectLst/>
                        </a:rPr>
                        <a:t>Recommended</a:t>
                      </a:r>
                      <a:r>
                        <a:rPr lang="fr-FR" sz="1100" dirty="0">
                          <a:effectLst/>
                        </a:rPr>
                        <a:t> Draft Policy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50F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F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F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sng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 June 2022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en-US" sz="1100" u="sng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 October 2022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30F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F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F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0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u="sng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ARIN 49</a:t>
                      </a:r>
                      <a:r>
                        <a:rPr lang="fr-FR" sz="110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fr-FR" sz="1100" u="sng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ARIN 50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50F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F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F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0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629362"/>
                  </a:ext>
                </a:extLst>
              </a:tr>
              <a:tr h="350832">
                <a:tc>
                  <a:txBody>
                    <a:bodyPr/>
                    <a:lstStyle/>
                    <a:p>
                      <a:r>
                        <a:rPr lang="fr-FR" sz="1100" u="sng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ARIN-2022-2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50F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F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F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0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Remove Barrier to BGP Uptake in ASN Policy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10F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0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F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0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13 September 2022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700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0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err="1">
                          <a:effectLst/>
                        </a:rPr>
                        <a:t>Recommended</a:t>
                      </a:r>
                      <a:r>
                        <a:rPr lang="fr-FR" sz="1100" dirty="0">
                          <a:effectLst/>
                        </a:rPr>
                        <a:t> Draft Policy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B00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0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1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sng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 July 2022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en-US" sz="1100" u="sng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16 September 2022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F00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0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0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0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u="sng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ARIN 50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500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0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0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0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65834"/>
                  </a:ext>
                </a:extLst>
              </a:tr>
              <a:tr h="406676">
                <a:tc>
                  <a:txBody>
                    <a:bodyPr/>
                    <a:lstStyle/>
                    <a:p>
                      <a:r>
                        <a:rPr lang="fr-FR" sz="1100" u="sng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ARIN-2022-3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300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0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0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0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Remove Officer Attestation Requirement for 8.5.5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900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0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0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21 June 2022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B00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1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0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Recommended Draft Policy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F01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0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1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u="sng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15 August 2022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100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0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0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1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u="sng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ARIN 50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100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0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0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1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433438"/>
                  </a:ext>
                </a:extLst>
              </a:tr>
              <a:tr h="294987">
                <a:tc>
                  <a:txBody>
                    <a:bodyPr/>
                    <a:lstStyle/>
                    <a:p>
                      <a:r>
                        <a:rPr lang="fr-FR" sz="1100" u="sng">
                          <a:solidFill>
                            <a:schemeClr val="tx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ARIN-2022-4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300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0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0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1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Clean-up of NRPM Sections 2.1 and 2.2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300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0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0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23 August 2022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B00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0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Draft Policy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30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1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1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u="sng" dirty="0">
                          <a:solidFill>
                            <a:schemeClr val="tx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14 </a:t>
                      </a:r>
                      <a:r>
                        <a:rPr lang="fr-FR" sz="1100" u="sng" dirty="0" err="1">
                          <a:solidFill>
                            <a:schemeClr val="tx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October</a:t>
                      </a:r>
                      <a:r>
                        <a:rPr lang="fr-FR" sz="1100" u="sng" dirty="0">
                          <a:solidFill>
                            <a:schemeClr val="tx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2022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B01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1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11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1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chemeClr val="tx1"/>
                          </a:solidFill>
                          <a:effectLst/>
                        </a:rPr>
                        <a:t>None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701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1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1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1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666781"/>
                  </a:ext>
                </a:extLst>
              </a:tr>
              <a:tr h="239142">
                <a:tc>
                  <a:txBody>
                    <a:bodyPr/>
                    <a:lstStyle/>
                    <a:p>
                      <a:r>
                        <a:rPr lang="fr-FR" sz="1100" u="sng">
                          <a:solidFill>
                            <a:schemeClr val="tx1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ARIN-2022-5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901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1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2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Clean-up of NRPM Section 2.11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501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15 March 2023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301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2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Draft Policy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501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1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1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u="sng" dirty="0">
                          <a:solidFill>
                            <a:schemeClr val="tx1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 </a:t>
                      </a:r>
                      <a:r>
                        <a:rPr lang="fr-FR" sz="1100" u="sng" dirty="0" err="1">
                          <a:solidFill>
                            <a:schemeClr val="tx1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February</a:t>
                      </a:r>
                      <a:r>
                        <a:rPr lang="fr-FR" sz="1100" u="sng" dirty="0">
                          <a:solidFill>
                            <a:schemeClr val="tx1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2023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701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1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1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2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u="sng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ARIN 50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901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1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19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2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27516"/>
                  </a:ext>
                </a:extLst>
              </a:tr>
              <a:tr h="350832">
                <a:tc>
                  <a:txBody>
                    <a:bodyPr/>
                    <a:lstStyle/>
                    <a:p>
                      <a:r>
                        <a:rPr lang="fr-FR" sz="1100" u="sng">
                          <a:solidFill>
                            <a:schemeClr val="tx1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ARIN-2022-8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902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2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Streamlining Section 11 Policy Language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302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2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2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15 March 2023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F02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2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Recommended Draft Policy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703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2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3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sng">
                          <a:solidFill>
                            <a:schemeClr val="tx1"/>
                          </a:solidFill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14 November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lang="en-US" sz="1100" u="sng">
                          <a:solidFill>
                            <a:schemeClr val="tx1"/>
                          </a:solidFill>
                          <a:effectLst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13 March 2023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102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2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2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3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u="sng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ARIN 50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D02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2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2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3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033600"/>
                  </a:ext>
                </a:extLst>
              </a:tr>
              <a:tr h="406676">
                <a:tc>
                  <a:txBody>
                    <a:bodyPr/>
                    <a:lstStyle/>
                    <a:p>
                      <a:r>
                        <a:rPr lang="fr-FR" sz="1100" u="sng">
                          <a:solidFill>
                            <a:schemeClr val="tx1"/>
                          </a:solidFill>
                          <a:effectLst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ARIN-2022-11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302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2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3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Clean-up of NRPM – Introduction of Section 2.17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302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2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3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30 January 2023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303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3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Draft Policy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503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3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3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3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u="sng">
                          <a:solidFill>
                            <a:schemeClr val="tx1"/>
                          </a:solidFill>
                          <a:effectLst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 February 2023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D03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3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32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3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u="sng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ARIN 50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503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3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3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3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330595"/>
                  </a:ext>
                </a:extLst>
              </a:tr>
              <a:tr h="294987">
                <a:tc>
                  <a:txBody>
                    <a:bodyPr/>
                    <a:lstStyle/>
                    <a:p>
                      <a:r>
                        <a:rPr lang="fr-FR" sz="1100" u="sng" dirty="0">
                          <a:solidFill>
                            <a:schemeClr val="tx1"/>
                          </a:solidFill>
                          <a:effectLst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ARIN-2022-12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B03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3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3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3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Direct Assignment Language Update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F03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3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3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3 November 2022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903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3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3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Draft Policy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103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3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3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3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chemeClr val="tx1"/>
                          </a:solidFill>
                          <a:effectLst/>
                        </a:rPr>
                        <a:t>None</a:t>
                      </a: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103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3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3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u="sng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ARIN 50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604" marR="8604" marT="4302" marB="4302">
                    <a:lnL w="12700" cap="flat" cmpd="sng" algn="ctr">
                      <a:solidFill>
                        <a:srgbClr val="903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3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3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36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91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97213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Num" idx="13"/>
          </p:nvPr>
        </p:nvSpPr>
        <p:spPr>
          <a:xfrm>
            <a:off x="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>
              <a:lnSpc>
                <a:spcPct val="80000"/>
              </a:lnSpc>
              <a:buNone/>
              <a:defRPr lang="pt-BR" sz="800" b="1" strike="noStrike" spc="-1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02D101A3-9BF1-4C32-A629-9075834AE6CC}" type="slidenum">
              <a:rPr lang="pt-BR" sz="800" b="1" strike="noStrike" spc="-1">
                <a:solidFill>
                  <a:srgbClr val="002B49"/>
                </a:solidFill>
                <a:latin typeface="Times New Roman"/>
                <a:ea typeface="ＭＳ Ｐゴシック"/>
              </a:rPr>
              <a:t>11</a:t>
            </a:fld>
            <a:endParaRPr lang="pt-BR" sz="800" b="0" strike="noStrike" spc="-1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lang="pt-BR" sz="2200" b="0" strike="noStrike" spc="-1">
              <a:latin typeface="Times New Roman"/>
            </a:endParaRPr>
          </a:p>
        </p:txBody>
      </p:sp>
      <p:sp>
        <p:nvSpPr>
          <p:cNvPr id="280" name="Shape 2"/>
          <p:cNvSpPr/>
          <p:nvPr/>
        </p:nvSpPr>
        <p:spPr>
          <a:xfrm>
            <a:off x="392040" y="878040"/>
            <a:ext cx="813708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250" b="1" strike="noStrike" spc="-1">
                <a:solidFill>
                  <a:srgbClr val="0A406B"/>
                </a:solidFill>
                <a:latin typeface="Arial"/>
                <a:ea typeface="Arial"/>
              </a:rPr>
              <a:t>LACNIC recent policy proposals</a:t>
            </a:r>
            <a:endParaRPr lang="pt-BR" sz="2250" b="0" strike="noStrike" spc="-1">
              <a:latin typeface="Arial"/>
            </a:endParaRPr>
          </a:p>
        </p:txBody>
      </p:sp>
      <p:sp>
        <p:nvSpPr>
          <p:cNvPr id="281" name="TextBox 2"/>
          <p:cNvSpPr/>
          <p:nvPr/>
        </p:nvSpPr>
        <p:spPr>
          <a:xfrm>
            <a:off x="392040" y="1330200"/>
            <a:ext cx="8137080" cy="365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pt-BR" sz="1400" b="0" strike="noStrike" spc="-1">
              <a:latin typeface="Arial"/>
              <a:ea typeface="PingFang SC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Unify Texts That Apply to Both IPv4 and IPv6 [</a:t>
            </a:r>
            <a:r>
              <a:rPr lang="en-US" sz="1800" b="1" strike="noStrike" spc="-1">
                <a:latin typeface="Arial"/>
              </a:rPr>
              <a:t>Implemented</a:t>
            </a:r>
            <a:r>
              <a:rPr lang="en-US" sz="1800" b="0" strike="noStrike" spc="-1">
                <a:latin typeface="Arial"/>
              </a:rPr>
              <a:t>]</a:t>
            </a:r>
            <a:endParaRPr lang="pt-BR" sz="1800" b="0" strike="noStrike" spc="-1">
              <a:latin typeface="Arial"/>
              <a:ea typeface="PingFang SC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333333"/>
                </a:solidFill>
                <a:latin typeface="Open Sans"/>
                <a:ea typeface="ＭＳ Ｐゴシック"/>
              </a:rPr>
              <a:t>This proposal solve cases where texts that applies to both IPv4 and IPv6 and it is only referenced in or other section.</a:t>
            </a:r>
            <a:endParaRPr lang="pt-BR" sz="1400" b="0" strike="noStrike" spc="-1">
              <a:latin typeface="Arial"/>
              <a:ea typeface="PingFang SC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lang="pt-BR" sz="1400" b="0" strike="noStrike" spc="-1">
              <a:latin typeface="Arial"/>
              <a:ea typeface="PingFang SC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333333"/>
                </a:solidFill>
                <a:latin typeface="Arial"/>
                <a:ea typeface="ＭＳ Ｐゴシック"/>
              </a:rPr>
              <a:t>PDP Chair election [</a:t>
            </a:r>
            <a:r>
              <a:rPr lang="en-US" sz="1800" b="1" strike="noStrike" spc="-1">
                <a:solidFill>
                  <a:srgbClr val="333333"/>
                </a:solidFill>
                <a:latin typeface="Arial"/>
                <a:ea typeface="ＭＳ Ｐゴシック"/>
              </a:rPr>
              <a:t>Implemented</a:t>
            </a:r>
            <a:r>
              <a:rPr lang="en-US" sz="1800" b="0" strike="noStrike" spc="-1">
                <a:solidFill>
                  <a:srgbClr val="333333"/>
                </a:solidFill>
                <a:latin typeface="Arial"/>
                <a:ea typeface="ＭＳ Ｐゴシック"/>
              </a:rPr>
              <a:t>] </a:t>
            </a:r>
            <a:endParaRPr lang="pt-BR" sz="1800" b="0" strike="noStrike" spc="-1">
              <a:latin typeface="Arial"/>
              <a:ea typeface="PingFang SC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333333"/>
                </a:solidFill>
                <a:latin typeface="Open Sans"/>
                <a:ea typeface="ＭＳ Ｐゴシック"/>
              </a:rPr>
              <a:t>This policy reviews the process to elect chairs for the PDP. Establishes minimun criteria for being nominate and also to vote, among other things</a:t>
            </a:r>
            <a:endParaRPr lang="pt-BR" sz="1400" b="0" strike="noStrike" spc="-1">
              <a:latin typeface="Arial"/>
              <a:ea typeface="PingFang SC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1400" b="0" strike="noStrike" spc="-1">
              <a:latin typeface="Arial"/>
              <a:ea typeface="PingFang SC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latin typeface="Arial"/>
                <a:ea typeface="PingFang SC"/>
              </a:rPr>
              <a:t>Management of Critical infrastructure returned resources </a:t>
            </a:r>
            <a:r>
              <a:rPr lang="en-US" sz="1800" b="0" strike="noStrike" spc="-1">
                <a:solidFill>
                  <a:srgbClr val="333333"/>
                </a:solidFill>
                <a:latin typeface="Arial"/>
                <a:ea typeface="ＭＳ Ｐゴシック"/>
              </a:rPr>
              <a:t>[</a:t>
            </a:r>
            <a:r>
              <a:rPr lang="en-US" sz="1800" b="1" strike="noStrike" spc="-1">
                <a:solidFill>
                  <a:srgbClr val="333333"/>
                </a:solidFill>
                <a:latin typeface="Arial"/>
                <a:ea typeface="ＭＳ Ｐゴシック"/>
              </a:rPr>
              <a:t>Board ratification</a:t>
            </a:r>
            <a:r>
              <a:rPr lang="en-US" sz="1800" b="0" strike="noStrike" spc="-1">
                <a:solidFill>
                  <a:srgbClr val="333333"/>
                </a:solidFill>
                <a:latin typeface="Arial"/>
                <a:ea typeface="ＭＳ Ｐゴシック"/>
              </a:rPr>
              <a:t>]</a:t>
            </a:r>
            <a:endParaRPr lang="pt-BR" sz="1800" b="0" strike="noStrike" spc="-1">
              <a:latin typeface="Arial"/>
              <a:ea typeface="PingFang SC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333333"/>
                </a:solidFill>
                <a:latin typeface="Open Sans"/>
                <a:ea typeface="ＭＳ Ｐゴシック"/>
              </a:rPr>
              <a:t>This policy establishes that resources allocated to critical infrastructure if returned should go to the reserved pool for this type allocation</a:t>
            </a:r>
            <a:endParaRPr lang="pt-BR" sz="1400" b="0" strike="noStrike" spc="-1">
              <a:latin typeface="Arial"/>
              <a:ea typeface="PingFang SC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1400" b="0" strike="noStrike" spc="-1">
              <a:latin typeface="Arial"/>
              <a:ea typeface="PingFang SC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BR" sz="1400" b="0" strike="noStrike" spc="-1">
              <a:latin typeface="Arial"/>
              <a:ea typeface="PingFang SC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Num" idx="12"/>
          </p:nvPr>
        </p:nvSpPr>
        <p:spPr>
          <a:xfrm>
            <a:off x="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>
              <a:lnSpc>
                <a:spcPct val="80000"/>
              </a:lnSpc>
              <a:buNone/>
              <a:defRPr lang="pt-BR" sz="800" b="1" strike="noStrike" spc="-1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52C459E4-3D6D-4DEE-AB4C-A076C20F6C68}" type="slidenum">
              <a:rPr lang="pt-BR" sz="800" b="1" strike="noStrike" spc="-1">
                <a:solidFill>
                  <a:srgbClr val="002B49"/>
                </a:solidFill>
                <a:latin typeface="Times New Roman"/>
                <a:ea typeface="ＭＳ Ｐゴシック"/>
              </a:rPr>
              <a:t>12</a:t>
            </a:fld>
            <a:endParaRPr lang="pt-BR" sz="800" b="0" strike="noStrike" spc="-1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lang="pt-BR" sz="2200" b="0" strike="noStrike" spc="-1">
              <a:latin typeface="Times New Roman"/>
            </a:endParaRPr>
          </a:p>
        </p:txBody>
      </p:sp>
      <p:sp>
        <p:nvSpPr>
          <p:cNvPr id="277" name="Shape 201"/>
          <p:cNvSpPr/>
          <p:nvPr/>
        </p:nvSpPr>
        <p:spPr>
          <a:xfrm>
            <a:off x="392040" y="878040"/>
            <a:ext cx="813708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250" b="1" strike="noStrike" spc="-1">
                <a:solidFill>
                  <a:srgbClr val="0A406B"/>
                </a:solidFill>
                <a:latin typeface="Arial"/>
                <a:ea typeface="Arial"/>
              </a:rPr>
              <a:t>RIPE current policy proposals</a:t>
            </a:r>
            <a:endParaRPr lang="pt-BR" sz="2250" b="0" strike="noStrike" spc="-1">
              <a:latin typeface="Arial"/>
            </a:endParaRPr>
          </a:p>
        </p:txBody>
      </p:sp>
      <p:sp>
        <p:nvSpPr>
          <p:cNvPr id="278" name="TextBox 3"/>
          <p:cNvSpPr/>
          <p:nvPr/>
        </p:nvSpPr>
        <p:spPr>
          <a:xfrm>
            <a:off x="392040" y="1330200"/>
            <a:ext cx="8137080" cy="356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400" b="0" u="sng" strike="noStrike" spc="-1">
                <a:solidFill>
                  <a:srgbClr val="CCCCFF"/>
                </a:solidFill>
                <a:uFillTx/>
                <a:latin typeface="Arial"/>
                <a:ea typeface="ＭＳ Ｐゴシック"/>
                <a:hlinkClick r:id="rId3"/>
              </a:rPr>
              <a:t>Reducing IXP IPv4 assignment default size to a /26 — RIPE Network Coordination Centre</a:t>
            </a:r>
            <a:endParaRPr lang="pt-BR" sz="1400" b="0" strike="noStrike" spc="-1"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333333"/>
                </a:solidFill>
                <a:latin typeface="Open Sans"/>
                <a:ea typeface="ＭＳ Ｐゴシック"/>
              </a:rPr>
              <a:t>This proposal modifies the default size of IPv4 assignments for IXPs from a /24 to /26 and clarifies the return of the assignments previously issued for their IXP peering LAN.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400" b="0" u="sng" strike="noStrike" spc="-1">
                <a:solidFill>
                  <a:srgbClr val="CCCCFF"/>
                </a:solidFill>
                <a:uFillTx/>
                <a:latin typeface="Arial"/>
                <a:ea typeface="ＭＳ Ｐゴシック"/>
                <a:hlinkClick r:id="rId4"/>
              </a:rPr>
              <a:t>Minimum Size for IPv4 Temporary Assignments — RIPE Network Coordination Centre</a:t>
            </a:r>
            <a:endParaRPr lang="pt-BR" sz="1400" b="0" strike="noStrike" spc="-1"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333333"/>
                </a:solidFill>
                <a:latin typeface="Open Sans"/>
                <a:ea typeface="ＭＳ Ｐゴシック"/>
              </a:rPr>
              <a:t>This policy proposal recommends setting the minimum assignment size to a /24 while still allowing for a smaller assignment if requested by the End User. This policy proposal also allows routing requirements to justify the request for more than a /24 for research purposes.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400" b="0" u="sng" strike="noStrike" spc="-1">
                <a:solidFill>
                  <a:srgbClr val="CCCCFF"/>
                </a:solidFill>
                <a:uFillTx/>
                <a:latin typeface="Arial"/>
                <a:ea typeface="ＭＳ Ｐゴシック"/>
                <a:hlinkClick r:id="rId5"/>
              </a:rPr>
              <a:t>Voluntary Transfer Lock — RIPE Network Coordination Centre</a:t>
            </a:r>
            <a:endParaRPr lang="pt-BR" sz="1400" b="0" strike="noStrike" spc="-1"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333333"/>
                </a:solidFill>
                <a:latin typeface="Open Sans"/>
                <a:ea typeface="ＭＳ Ｐゴシック"/>
              </a:rPr>
              <a:t>The war in Ukraine has highlighted the fear of some resource holders that resources may be transferred to an aggressor under duress. It would be a great comfort to some resource holders if it was possible to signal to the RIPE NCC in advance that transfers should not occur for a predetermined period. Not all resource holders want this, so it is not a solution for everybody, but it is a solution for some.</a:t>
            </a:r>
            <a:endParaRPr lang="pt-BR" sz="1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 Box 1"/>
          <p:cNvSpPr/>
          <p:nvPr/>
        </p:nvSpPr>
        <p:spPr>
          <a:xfrm>
            <a:off x="1494000" y="1924200"/>
            <a:ext cx="6154200" cy="132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99000" bIns="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US" sz="2300" b="1" strike="noStrike" spc="-1">
                <a:solidFill>
                  <a:srgbClr val="0A406B"/>
                </a:solidFill>
                <a:latin typeface="Century Gothic"/>
                <a:ea typeface="ＭＳ Ｐゴシック"/>
              </a:rPr>
              <a:t>Thank you. </a:t>
            </a:r>
            <a:br>
              <a:rPr sz="2300"/>
            </a:br>
            <a:br>
              <a:rPr sz="2300"/>
            </a:br>
            <a:r>
              <a:rPr lang="en-US" sz="2300" b="1" strike="noStrike" spc="-1">
                <a:solidFill>
                  <a:srgbClr val="0A406B"/>
                </a:solidFill>
                <a:latin typeface="Century Gothic"/>
                <a:ea typeface="ＭＳ Ｐゴシック"/>
              </a:rPr>
              <a:t>Questions?</a:t>
            </a:r>
            <a:endParaRPr lang="pt-BR" sz="2300" b="0" strike="noStrike" spc="-1">
              <a:latin typeface="Arial"/>
            </a:endParaRPr>
          </a:p>
        </p:txBody>
      </p:sp>
      <p:sp>
        <p:nvSpPr>
          <p:cNvPr id="283" name="Text Box 2"/>
          <p:cNvSpPr/>
          <p:nvPr/>
        </p:nvSpPr>
        <p:spPr>
          <a:xfrm>
            <a:off x="465120" y="4784760"/>
            <a:ext cx="391680" cy="1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2050340D-A0CA-448E-9B18-5D988B5DCD9D}" type="slidenum">
              <a:rPr lang="pt-BR" sz="700" b="1" strike="noStrike" spc="-1">
                <a:solidFill>
                  <a:srgbClr val="002B49"/>
                </a:solidFill>
                <a:latin typeface="Arial"/>
                <a:ea typeface="ＭＳ Ｐゴシック"/>
              </a:rPr>
              <a:t>13</a:t>
            </a:fld>
            <a:endParaRPr lang="pt-BR" sz="7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 Box 1"/>
          <p:cNvSpPr/>
          <p:nvPr/>
        </p:nvSpPr>
        <p:spPr>
          <a:xfrm>
            <a:off x="465120" y="915840"/>
            <a:ext cx="8205480" cy="51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US" sz="2000" b="0" strike="noStrike" spc="-1" dirty="0">
                <a:solidFill>
                  <a:srgbClr val="002060"/>
                </a:solidFill>
                <a:latin typeface="Arial"/>
                <a:ea typeface="ＭＳ Ｐゴシック"/>
              </a:rPr>
              <a:t>NRO Number Council (NRO NC) / ASO Address Council (ASO AC)</a:t>
            </a:r>
            <a:endParaRPr lang="pt-BR" sz="2000" b="0" strike="noStrike" spc="-1" dirty="0">
              <a:latin typeface="Arial"/>
            </a:endParaRPr>
          </a:p>
        </p:txBody>
      </p:sp>
      <p:sp>
        <p:nvSpPr>
          <p:cNvPr id="253" name="Text Box 2"/>
          <p:cNvSpPr/>
          <p:nvPr/>
        </p:nvSpPr>
        <p:spPr>
          <a:xfrm>
            <a:off x="465120" y="4784760"/>
            <a:ext cx="391680" cy="1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0D44497C-AD16-4EA2-8D2E-7082DD844A92}" type="slidenum">
              <a:rPr lang="pt-BR" sz="700" b="1" strike="noStrike" spc="-1">
                <a:solidFill>
                  <a:srgbClr val="002B49"/>
                </a:solidFill>
                <a:latin typeface="Arial"/>
                <a:ea typeface="ＭＳ Ｐゴシック"/>
              </a:rPr>
              <a:t>2</a:t>
            </a:fld>
            <a:endParaRPr lang="pt-BR" sz="700" b="0" strike="noStrike" spc="-1">
              <a:latin typeface="Arial"/>
            </a:endParaRPr>
          </a:p>
        </p:txBody>
      </p:sp>
      <p:graphicFrame>
        <p:nvGraphicFramePr>
          <p:cNvPr id="254" name="Group 3"/>
          <p:cNvGraphicFramePr/>
          <p:nvPr/>
        </p:nvGraphicFramePr>
        <p:xfrm>
          <a:off x="1492200" y="1428840"/>
          <a:ext cx="6219360" cy="3411000"/>
        </p:xfrm>
        <a:graphic>
          <a:graphicData uri="http://schemas.openxmlformats.org/drawingml/2006/table">
            <a:tbl>
              <a:tblPr/>
              <a:tblGrid>
                <a:gridCol w="199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8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160">
                <a:tc>
                  <a:txBody>
                    <a:bodyPr/>
                    <a:lstStyle/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Who is it?</a:t>
                      </a:r>
                      <a:endParaRPr lang="pt-BR" sz="1300" b="0" strike="noStrike" spc="-1">
                        <a:latin typeface="Arial"/>
                      </a:endParaRPr>
                    </a:p>
                  </a:txBody>
                  <a:tcPr marL="55800" marR="55800" anchor="ctr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The NRO Number Council</a:t>
                      </a:r>
                      <a:endParaRPr lang="pt-BR" sz="1300" b="0" strike="noStrike" spc="-1">
                        <a:latin typeface="Arial"/>
                      </a:endParaRPr>
                    </a:p>
                  </a:txBody>
                  <a:tcPr marL="55800" marR="55800" anchor="ctr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60">
                <a:tc>
                  <a:txBody>
                    <a:bodyPr/>
                    <a:lstStyle/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What is it?</a:t>
                      </a:r>
                      <a:endParaRPr lang="pt-BR" sz="1300" b="0" strike="noStrike" spc="-1">
                        <a:latin typeface="Arial"/>
                      </a:endParaRPr>
                    </a:p>
                  </a:txBody>
                  <a:tcPr marL="55800" marR="55800" anchor="ctr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Number Resource Policy Advisory Body</a:t>
                      </a:r>
                      <a:endParaRPr lang="pt-BR" sz="1300" b="0" strike="noStrike" spc="-1">
                        <a:latin typeface="Arial"/>
                      </a:endParaRPr>
                    </a:p>
                  </a:txBody>
                  <a:tcPr marL="55800" marR="55800" anchor="ctr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520">
                <a:tc>
                  <a:txBody>
                    <a:bodyPr/>
                    <a:lstStyle/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How is it Organized?</a:t>
                      </a:r>
                      <a:endParaRPr lang="pt-BR" sz="1300" b="0" strike="noStrike" spc="-1">
                        <a:latin typeface="Arial"/>
                      </a:endParaRPr>
                    </a:p>
                  </a:txBody>
                  <a:tcPr marL="55800" marR="55800" anchor="ctr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pos="0" algn="l"/>
                          <a:tab pos="447840" algn="l"/>
                          <a:tab pos="896760" algn="l"/>
                          <a:tab pos="1346040" algn="l"/>
                          <a:tab pos="1795320" algn="l"/>
                          <a:tab pos="2244600" algn="l"/>
                          <a:tab pos="2693880" algn="l"/>
                          <a:tab pos="3143160" algn="l"/>
                          <a:tab pos="3592440" algn="l"/>
                          <a:tab pos="4041720" algn="l"/>
                          <a:tab pos="4491000" algn="l"/>
                          <a:tab pos="4940280" algn="l"/>
                          <a:tab pos="5389560" algn="l"/>
                          <a:tab pos="5838840" algn="l"/>
                          <a:tab pos="6288120" algn="l"/>
                          <a:tab pos="6737400" algn="l"/>
                          <a:tab pos="7186680" algn="l"/>
                          <a:tab pos="7635960" algn="l"/>
                          <a:tab pos="8085240" algn="l"/>
                          <a:tab pos="8534520" algn="l"/>
                          <a:tab pos="8983800" algn="l"/>
                        </a:tabLst>
                      </a:pP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15 Members [3 From Each Region]</a:t>
                      </a:r>
                      <a:endParaRPr lang="pt-BR" sz="1300" b="0" strike="noStrike" spc="-1">
                        <a:latin typeface="Arial"/>
                      </a:endParaRPr>
                    </a:p>
                    <a:p>
                      <a:pPr marL="457200" lvl="1">
                        <a:lnSpc>
                          <a:spcPct val="76000"/>
                        </a:lnSpc>
                        <a:spcBef>
                          <a:spcPts val="224"/>
                        </a:spcBef>
                        <a:buClr>
                          <a:srgbClr val="53565A"/>
                        </a:buClr>
                        <a:buFont typeface="Arial"/>
                        <a:buChar char="–"/>
                        <a:tabLst>
                          <a:tab pos="0" algn="l"/>
                          <a:tab pos="447840" algn="l"/>
                          <a:tab pos="896760" algn="l"/>
                          <a:tab pos="1346040" algn="l"/>
                          <a:tab pos="1795320" algn="l"/>
                          <a:tab pos="2244600" algn="l"/>
                          <a:tab pos="2693880" algn="l"/>
                          <a:tab pos="3143160" algn="l"/>
                          <a:tab pos="3592440" algn="l"/>
                          <a:tab pos="4041720" algn="l"/>
                          <a:tab pos="4491000" algn="l"/>
                          <a:tab pos="4940280" algn="l"/>
                          <a:tab pos="5389560" algn="l"/>
                          <a:tab pos="5838840" algn="l"/>
                          <a:tab pos="6288120" algn="l"/>
                          <a:tab pos="6737400" algn="l"/>
                          <a:tab pos="7186680" algn="l"/>
                          <a:tab pos="7635960" algn="l"/>
                          <a:tab pos="8085240" algn="l"/>
                          <a:tab pos="8534520" algn="l"/>
                          <a:tab pos="8983800" algn="l"/>
                        </a:tabLst>
                      </a:pPr>
                      <a:r>
                        <a:rPr lang="pt-BR" sz="11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2 Elected at Large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 marL="457200" lvl="1">
                        <a:lnSpc>
                          <a:spcPct val="76000"/>
                        </a:lnSpc>
                        <a:spcBef>
                          <a:spcPts val="224"/>
                        </a:spcBef>
                        <a:buClr>
                          <a:srgbClr val="53565A"/>
                        </a:buClr>
                        <a:buFont typeface="Arial"/>
                        <a:buChar char="–"/>
                        <a:tabLst>
                          <a:tab pos="0" algn="l"/>
                          <a:tab pos="447840" algn="l"/>
                          <a:tab pos="896760" algn="l"/>
                          <a:tab pos="1346040" algn="l"/>
                          <a:tab pos="1795320" algn="l"/>
                          <a:tab pos="2244600" algn="l"/>
                          <a:tab pos="2693880" algn="l"/>
                          <a:tab pos="3143160" algn="l"/>
                          <a:tab pos="3592440" algn="l"/>
                          <a:tab pos="4041720" algn="l"/>
                          <a:tab pos="4491000" algn="l"/>
                          <a:tab pos="4940280" algn="l"/>
                          <a:tab pos="5389560" algn="l"/>
                          <a:tab pos="5838840" algn="l"/>
                          <a:tab pos="6288120" algn="l"/>
                          <a:tab pos="6737400" algn="l"/>
                          <a:tab pos="7186680" algn="l"/>
                          <a:tab pos="7635960" algn="l"/>
                          <a:tab pos="8085240" algn="l"/>
                          <a:tab pos="8534520" algn="l"/>
                          <a:tab pos="8983800" algn="l"/>
                        </a:tabLst>
                      </a:pPr>
                      <a:r>
                        <a:rPr lang="pt-BR" sz="11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1 Appointed by RIR Board 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55800" marR="55800" anchor="ctr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320">
                <a:tc>
                  <a:txBody>
                    <a:bodyPr/>
                    <a:lstStyle/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Term of Office?</a:t>
                      </a:r>
                      <a:endParaRPr lang="pt-BR" sz="1300" b="0" strike="noStrike" spc="-1">
                        <a:latin typeface="Arial"/>
                      </a:endParaRPr>
                    </a:p>
                  </a:txBody>
                  <a:tcPr marL="55800" marR="55800" anchor="ctr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pos="0" algn="l"/>
                          <a:tab pos="447840" algn="l"/>
                          <a:tab pos="896760" algn="l"/>
                          <a:tab pos="1346040" algn="l"/>
                          <a:tab pos="1795320" algn="l"/>
                          <a:tab pos="2244600" algn="l"/>
                          <a:tab pos="2693880" algn="l"/>
                          <a:tab pos="3143160" algn="l"/>
                          <a:tab pos="3592440" algn="l"/>
                          <a:tab pos="4041720" algn="l"/>
                          <a:tab pos="4491000" algn="l"/>
                          <a:tab pos="4940280" algn="l"/>
                          <a:tab pos="5389560" algn="l"/>
                          <a:tab pos="5838840" algn="l"/>
                          <a:tab pos="6288120" algn="l"/>
                          <a:tab pos="6737400" algn="l"/>
                          <a:tab pos="7186680" algn="l"/>
                          <a:tab pos="7635960" algn="l"/>
                          <a:tab pos="8085240" algn="l"/>
                          <a:tab pos="8534520" algn="l"/>
                          <a:tab pos="8983800" algn="l"/>
                        </a:tabLst>
                      </a:pP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Different for every RIR</a:t>
                      </a:r>
                      <a:endParaRPr lang="pt-BR" sz="1300" b="0" strike="noStrike" spc="-1">
                        <a:latin typeface="Arial"/>
                      </a:endParaRPr>
                    </a:p>
                  </a:txBody>
                  <a:tcPr marL="55800" marR="55800" anchor="ctr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200">
                <a:tc>
                  <a:txBody>
                    <a:bodyPr/>
                    <a:lstStyle/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What Does it Do?</a:t>
                      </a:r>
                      <a:endParaRPr lang="pt-BR" sz="1300" b="0" strike="noStrike" spc="-1">
                        <a:latin typeface="Arial"/>
                      </a:endParaRPr>
                    </a:p>
                  </a:txBody>
                  <a:tcPr marL="55800" marR="55800" anchor="ctr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pos="0" algn="l"/>
                          <a:tab pos="447840" algn="l"/>
                          <a:tab pos="896760" algn="l"/>
                          <a:tab pos="1346040" algn="l"/>
                          <a:tab pos="1795320" algn="l"/>
                          <a:tab pos="2244600" algn="l"/>
                          <a:tab pos="2693880" algn="l"/>
                          <a:tab pos="3143160" algn="l"/>
                          <a:tab pos="3592440" algn="l"/>
                          <a:tab pos="4041720" algn="l"/>
                          <a:tab pos="4491000" algn="l"/>
                          <a:tab pos="4940280" algn="l"/>
                          <a:tab pos="5389560" algn="l"/>
                          <a:tab pos="5838840" algn="l"/>
                          <a:tab pos="6288120" algn="l"/>
                          <a:tab pos="6737400" algn="l"/>
                          <a:tab pos="7186680" algn="l"/>
                          <a:tab pos="7635960" algn="l"/>
                          <a:tab pos="8085240" algn="l"/>
                          <a:tab pos="8534520" algn="l"/>
                          <a:tab pos="8983800" algn="l"/>
                        </a:tabLst>
                      </a:pP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Advise ICANN Board </a:t>
                      </a:r>
                      <a:endParaRPr lang="pt-BR" sz="13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pos="0" algn="l"/>
                          <a:tab pos="447840" algn="l"/>
                          <a:tab pos="896760" algn="l"/>
                          <a:tab pos="1346040" algn="l"/>
                          <a:tab pos="1795320" algn="l"/>
                          <a:tab pos="2244600" algn="l"/>
                          <a:tab pos="2693880" algn="l"/>
                          <a:tab pos="3143160" algn="l"/>
                          <a:tab pos="3592440" algn="l"/>
                          <a:tab pos="4041720" algn="l"/>
                          <a:tab pos="4491000" algn="l"/>
                          <a:tab pos="4940280" algn="l"/>
                          <a:tab pos="5389560" algn="l"/>
                          <a:tab pos="5838840" algn="l"/>
                          <a:tab pos="6288120" algn="l"/>
                          <a:tab pos="6737400" algn="l"/>
                          <a:tab pos="7186680" algn="l"/>
                          <a:tab pos="7635960" algn="l"/>
                          <a:tab pos="8085240" algn="l"/>
                          <a:tab pos="8534520" algn="l"/>
                          <a:tab pos="8983800" algn="l"/>
                        </a:tabLst>
                      </a:pPr>
                      <a:r>
                        <a:rPr lang="en-AU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Overseeing the Global PDP</a:t>
                      </a:r>
                      <a:endParaRPr lang="pt-BR" sz="13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pos="0" algn="l"/>
                          <a:tab pos="447840" algn="l"/>
                          <a:tab pos="896760" algn="l"/>
                          <a:tab pos="1346040" algn="l"/>
                          <a:tab pos="1795320" algn="l"/>
                          <a:tab pos="2244600" algn="l"/>
                          <a:tab pos="2693880" algn="l"/>
                          <a:tab pos="3143160" algn="l"/>
                          <a:tab pos="3592440" algn="l"/>
                          <a:tab pos="4041720" algn="l"/>
                          <a:tab pos="4491000" algn="l"/>
                          <a:tab pos="4940280" algn="l"/>
                          <a:tab pos="5389560" algn="l"/>
                          <a:tab pos="5838840" algn="l"/>
                          <a:tab pos="6288120" algn="l"/>
                          <a:tab pos="6737400" algn="l"/>
                          <a:tab pos="7186680" algn="l"/>
                          <a:tab pos="7635960" algn="l"/>
                          <a:tab pos="8085240" algn="l"/>
                          <a:tab pos="8534520" algn="l"/>
                          <a:tab pos="8983800" algn="l"/>
                        </a:tabLst>
                      </a:pP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Appoint ICANN Board Members (2)</a:t>
                      </a:r>
                      <a:endParaRPr lang="pt-BR" sz="13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pos="0" algn="l"/>
                          <a:tab pos="447840" algn="l"/>
                          <a:tab pos="896760" algn="l"/>
                          <a:tab pos="1346040" algn="l"/>
                          <a:tab pos="1795320" algn="l"/>
                          <a:tab pos="2244600" algn="l"/>
                          <a:tab pos="2693880" algn="l"/>
                          <a:tab pos="3143160" algn="l"/>
                          <a:tab pos="3592440" algn="l"/>
                          <a:tab pos="4041720" algn="l"/>
                          <a:tab pos="4491000" algn="l"/>
                          <a:tab pos="4940280" algn="l"/>
                          <a:tab pos="5389560" algn="l"/>
                          <a:tab pos="5838840" algn="l"/>
                          <a:tab pos="6288120" algn="l"/>
                          <a:tab pos="6737400" algn="l"/>
                          <a:tab pos="7186680" algn="l"/>
                          <a:tab pos="7635960" algn="l"/>
                          <a:tab pos="8085240" algn="l"/>
                          <a:tab pos="8534520" algn="l"/>
                          <a:tab pos="8983800" algn="l"/>
                        </a:tabLst>
                      </a:pP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Appoint member to ICANN NomCom (1)</a:t>
                      </a:r>
                      <a:endParaRPr lang="pt-BR" sz="1300" b="0" strike="noStrike" spc="-1">
                        <a:latin typeface="Arial"/>
                      </a:endParaRPr>
                    </a:p>
                  </a:txBody>
                  <a:tcPr marL="55800" marR="55800" anchor="ctr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640">
                <a:tc>
                  <a:txBody>
                    <a:bodyPr/>
                    <a:lstStyle/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When Does It Meet?</a:t>
                      </a:r>
                      <a:endParaRPr lang="pt-BR" sz="1300" b="0" strike="noStrike" spc="-1">
                        <a:latin typeface="Arial"/>
                      </a:endParaRPr>
                    </a:p>
                  </a:txBody>
                  <a:tcPr marL="55800" marR="55800" anchor="ctr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pos="0" algn="l"/>
                          <a:tab pos="447840" algn="l"/>
                          <a:tab pos="896760" algn="l"/>
                          <a:tab pos="1346040" algn="l"/>
                          <a:tab pos="1795320" algn="l"/>
                          <a:tab pos="2244600" algn="l"/>
                          <a:tab pos="2693880" algn="l"/>
                          <a:tab pos="3143160" algn="l"/>
                          <a:tab pos="3592440" algn="l"/>
                          <a:tab pos="4041720" algn="l"/>
                          <a:tab pos="4491000" algn="l"/>
                          <a:tab pos="4940280" algn="l"/>
                          <a:tab pos="5389560" algn="l"/>
                          <a:tab pos="5838840" algn="l"/>
                          <a:tab pos="6288120" algn="l"/>
                          <a:tab pos="6737400" algn="l"/>
                          <a:tab pos="7186680" algn="l"/>
                          <a:tab pos="7635960" algn="l"/>
                          <a:tab pos="8085240" algn="l"/>
                          <a:tab pos="8534520" algn="l"/>
                          <a:tab pos="8983800" algn="l"/>
                        </a:tabLst>
                      </a:pP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Telephonic </a:t>
                      </a: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 Rounded MT Bold"/>
                          <a:ea typeface="新細明體"/>
                        </a:rPr>
                        <a:t>–</a:t>
                      </a: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Monthly</a:t>
                      </a:r>
                      <a:endParaRPr lang="pt-BR" sz="13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pos="0" algn="l"/>
                          <a:tab pos="447840" algn="l"/>
                          <a:tab pos="896760" algn="l"/>
                          <a:tab pos="1346040" algn="l"/>
                          <a:tab pos="1795320" algn="l"/>
                          <a:tab pos="2244600" algn="l"/>
                          <a:tab pos="2693880" algn="l"/>
                          <a:tab pos="3143160" algn="l"/>
                          <a:tab pos="3592440" algn="l"/>
                          <a:tab pos="4041720" algn="l"/>
                          <a:tab pos="4491000" algn="l"/>
                          <a:tab pos="4940280" algn="l"/>
                          <a:tab pos="5389560" algn="l"/>
                          <a:tab pos="5838840" algn="l"/>
                          <a:tab pos="6288120" algn="l"/>
                          <a:tab pos="6737400" algn="l"/>
                          <a:tab pos="7186680" algn="l"/>
                          <a:tab pos="7635960" algn="l"/>
                          <a:tab pos="8085240" algn="l"/>
                          <a:tab pos="8534520" algn="l"/>
                          <a:tab pos="8983800" algn="l"/>
                        </a:tabLst>
                      </a:pPr>
                      <a:r>
                        <a:rPr lang="pt-BR" sz="1300" b="0" strike="noStrike" spc="-1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F2F - Annually</a:t>
                      </a:r>
                      <a:endParaRPr lang="pt-BR" sz="1300" b="0" strike="noStrike" spc="-1">
                        <a:latin typeface="Arial"/>
                      </a:endParaRPr>
                    </a:p>
                  </a:txBody>
                  <a:tcPr marL="55800" marR="55800" anchor="ctr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" name="Group 41"/>
          <p:cNvGraphicFramePr/>
          <p:nvPr/>
        </p:nvGraphicFramePr>
        <p:xfrm>
          <a:off x="1477800" y="1492200"/>
          <a:ext cx="5876640" cy="3330160"/>
        </p:xfrm>
        <a:graphic>
          <a:graphicData uri="http://schemas.openxmlformats.org/drawingml/2006/table">
            <a:tbl>
              <a:tblPr/>
              <a:tblGrid>
                <a:gridCol w="178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 Black"/>
                          <a:ea typeface="新細明體"/>
                        </a:rPr>
                        <a:t>REGION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 Black"/>
                          <a:ea typeface="新細明體"/>
                        </a:rPr>
                        <a:t>Member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 Black"/>
                          <a:ea typeface="新細明體"/>
                        </a:rPr>
                        <a:t>Term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6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Saul Stein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2021 – 31 Dec 2023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68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AU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Gaurav Kansal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Nicole Chan* [Vice Chair]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Di Ma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2023 – 31 Dec 2024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2023 – 31 Dec 2023 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2023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6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Kevin Blumberg*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Nick Nugent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Chris Quesada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2023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2023 – 31 Dec 2025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2023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68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Esteban Lescano*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Jorge Villa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Ricardo Patara [Vice Chair]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Apr 2021 – 31 Mar 2023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2011 – 31 Dec 2023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2024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7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James Kennedy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Sander Steffann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AU" sz="1100" b="1" strike="noStrike" spc="-1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Hervé Clément* [Chair]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2023 – 31 Dec 2025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2024</a:t>
                      </a:r>
                      <a:endParaRPr lang="pt-B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fr-FR" sz="1100" b="0" strike="noStrike" spc="-1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2021 – 31 Dec 2023</a:t>
                      </a:r>
                      <a:endParaRPr lang="pt-BR" sz="1100" b="0" strike="noStrike" spc="-1">
                        <a:latin typeface="Arial"/>
                      </a:endParaRPr>
                    </a:p>
                  </a:txBody>
                  <a:tcPr marL="64440" marR="64440" anchor="ctr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254160" y="907920"/>
            <a:ext cx="8205480" cy="51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>
              <a:lnSpc>
                <a:spcPct val="93000"/>
              </a:lnSpc>
              <a:buNone/>
            </a:pPr>
            <a:r>
              <a:rPr lang="en-US" sz="2250" b="0" strike="noStrike" spc="-1">
                <a:solidFill>
                  <a:srgbClr val="002060"/>
                </a:solidFill>
                <a:latin typeface="Arial"/>
                <a:ea typeface="Arial"/>
              </a:rPr>
              <a:t>2023 </a:t>
            </a:r>
            <a:r>
              <a:rPr lang="en-US" sz="2400" b="0" strike="noStrike" spc="-1">
                <a:solidFill>
                  <a:srgbClr val="002060"/>
                </a:solidFill>
                <a:latin typeface="Arial"/>
                <a:ea typeface="ＭＳ Ｐゴシック"/>
              </a:rPr>
              <a:t>ASO AC / NRO NC Members</a:t>
            </a:r>
            <a:endParaRPr lang="en-GB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ldNum" idx="8"/>
          </p:nvPr>
        </p:nvSpPr>
        <p:spPr>
          <a:xfrm>
            <a:off x="46512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>
              <a:lnSpc>
                <a:spcPct val="100000"/>
              </a:lnSpc>
              <a:buNone/>
              <a:defRPr lang="en-AU" sz="700" b="1" strike="noStrike" spc="-1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</a:pPr>
            <a:fld id="{341F07D7-8182-46A1-9F18-5E4B84B18188}" type="slidenum">
              <a:rPr lang="en-AU" sz="700" b="1" strike="noStrike" spc="-1">
                <a:solidFill>
                  <a:srgbClr val="002B49"/>
                </a:solidFill>
                <a:latin typeface="Times New Roman"/>
                <a:ea typeface="ＭＳ Ｐゴシック"/>
              </a:rPr>
              <a:t>3</a:t>
            </a:fld>
            <a:endParaRPr lang="pt-BR" sz="700" b="0" strike="noStrike" spc="-1">
              <a:latin typeface="Times New Roman"/>
            </a:endParaRPr>
          </a:p>
        </p:txBody>
      </p:sp>
      <p:pic>
        <p:nvPicPr>
          <p:cNvPr id="258" name="Picture 26" descr="arin"/>
          <p:cNvPicPr/>
          <p:nvPr/>
        </p:nvPicPr>
        <p:blipFill>
          <a:blip r:embed="rId3"/>
          <a:stretch/>
        </p:blipFill>
        <p:spPr>
          <a:xfrm>
            <a:off x="1693800" y="3076560"/>
            <a:ext cx="1388880" cy="329760"/>
          </a:xfrm>
          <a:prstGeom prst="rect">
            <a:avLst/>
          </a:prstGeom>
          <a:ln w="0">
            <a:noFill/>
          </a:ln>
        </p:spPr>
      </p:pic>
      <p:sp>
        <p:nvSpPr>
          <p:cNvPr id="259" name="Text Box 29"/>
          <p:cNvSpPr/>
          <p:nvPr/>
        </p:nvSpPr>
        <p:spPr>
          <a:xfrm>
            <a:off x="5811480" y="4829040"/>
            <a:ext cx="1820880" cy="25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050" b="0" strike="noStrike" spc="-1">
                <a:solidFill>
                  <a:srgbClr val="000000"/>
                </a:solidFill>
                <a:latin typeface="Arial Rounded MT Bold"/>
                <a:ea typeface="新細明體"/>
              </a:rPr>
              <a:t>* </a:t>
            </a:r>
            <a:r>
              <a:rPr lang="en-US" sz="1050" b="0" strike="noStrike" spc="-1">
                <a:solidFill>
                  <a:srgbClr val="000000"/>
                </a:solidFill>
                <a:latin typeface="Arial Rounded MT Bold"/>
                <a:ea typeface="新細明體"/>
              </a:rPr>
              <a:t>Appointed by RIR Board</a:t>
            </a:r>
            <a:endParaRPr lang="pt-BR" sz="1050" b="0" strike="noStrike" spc="-1">
              <a:latin typeface="Arial"/>
            </a:endParaRPr>
          </a:p>
        </p:txBody>
      </p:sp>
      <p:pic>
        <p:nvPicPr>
          <p:cNvPr id="260" name="図 12"/>
          <p:cNvPicPr/>
          <p:nvPr/>
        </p:nvPicPr>
        <p:blipFill>
          <a:blip r:embed="rId4"/>
          <a:stretch/>
        </p:blipFill>
        <p:spPr>
          <a:xfrm>
            <a:off x="1585800" y="2336760"/>
            <a:ext cx="1617480" cy="5950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1"/>
          <p:cNvPicPr/>
          <p:nvPr/>
        </p:nvPicPr>
        <p:blipFill>
          <a:blip r:embed="rId5"/>
          <a:srcRect r="65407"/>
          <a:stretch/>
        </p:blipFill>
        <p:spPr>
          <a:xfrm>
            <a:off x="1860480" y="3508200"/>
            <a:ext cx="1126800" cy="58860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2"/>
          <p:cNvPicPr/>
          <p:nvPr/>
        </p:nvPicPr>
        <p:blipFill>
          <a:blip r:embed="rId6"/>
          <a:stretch/>
        </p:blipFill>
        <p:spPr>
          <a:xfrm>
            <a:off x="1860480" y="1749600"/>
            <a:ext cx="1172880" cy="49320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41" descr="IPE NCC Network Coordination"/>
          <p:cNvPicPr/>
          <p:nvPr/>
        </p:nvPicPr>
        <p:blipFill>
          <a:blip r:embed="rId7"/>
          <a:stretch/>
        </p:blipFill>
        <p:spPr>
          <a:xfrm>
            <a:off x="1573200" y="4268880"/>
            <a:ext cx="1558440" cy="391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 Box 1"/>
          <p:cNvSpPr/>
          <p:nvPr/>
        </p:nvSpPr>
        <p:spPr>
          <a:xfrm>
            <a:off x="482760" y="950760"/>
            <a:ext cx="8205480" cy="51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US" sz="2250" b="1" strike="noStrike" spc="-1">
                <a:solidFill>
                  <a:srgbClr val="0A406B"/>
                </a:solidFill>
                <a:latin typeface="Arial"/>
                <a:ea typeface="ＭＳ Ｐゴシック"/>
              </a:rPr>
              <a:t>Global Policy Development</a:t>
            </a:r>
            <a:endParaRPr lang="pt-BR" sz="2250" b="0" strike="noStrike" spc="-1">
              <a:latin typeface="Arial"/>
            </a:endParaRPr>
          </a:p>
        </p:txBody>
      </p:sp>
      <p:sp>
        <p:nvSpPr>
          <p:cNvPr id="265" name="Text Box 2"/>
          <p:cNvSpPr/>
          <p:nvPr/>
        </p:nvSpPr>
        <p:spPr>
          <a:xfrm>
            <a:off x="492480" y="1688760"/>
            <a:ext cx="8205480" cy="307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49400" indent="-144360">
              <a:lnSpc>
                <a:spcPct val="100000"/>
              </a:lnSpc>
              <a:spcBef>
                <a:spcPts val="513"/>
              </a:spcBef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rgbClr val="002060"/>
                </a:solidFill>
                <a:latin typeface="Arial"/>
                <a:ea typeface="ＭＳ Ｐゴシック"/>
              </a:rPr>
              <a:t>ASO AC / NRO NC Members </a:t>
            </a:r>
            <a:r>
              <a:rPr lang="en-US" sz="1800" b="0" strike="noStrike" spc="-1">
                <a:solidFill>
                  <a:srgbClr val="002B49"/>
                </a:solidFill>
                <a:latin typeface="Arial"/>
                <a:ea typeface="ＭＳ Ｐゴシック"/>
              </a:rPr>
              <a:t>follow their respective RIR’s policy forum for any proposed global policy. </a:t>
            </a:r>
            <a:endParaRPr lang="pt-BR" sz="1800" b="0" strike="noStrike" spc="-1">
              <a:latin typeface="Arial"/>
            </a:endParaRPr>
          </a:p>
          <a:p>
            <a:pPr marL="149400" indent="-144360">
              <a:lnSpc>
                <a:spcPct val="100000"/>
              </a:lnSpc>
              <a:spcBef>
                <a:spcPts val="513"/>
              </a:spcBef>
              <a:buNone/>
              <a:tabLst>
                <a:tab pos="0" algn="l"/>
              </a:tabLst>
            </a:pPr>
            <a:endParaRPr lang="pt-BR" sz="1800" b="0" strike="noStrike" spc="-1">
              <a:latin typeface="Arial"/>
            </a:endParaRPr>
          </a:p>
          <a:p>
            <a:pPr marL="149400" indent="-144360">
              <a:lnSpc>
                <a:spcPct val="100000"/>
              </a:lnSpc>
              <a:spcBef>
                <a:spcPts val="513"/>
              </a:spcBef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rgbClr val="002B49"/>
                </a:solidFill>
                <a:latin typeface="Arial"/>
                <a:ea typeface="ＭＳ Ｐゴシック"/>
              </a:rPr>
              <a:t>2023 Policy Proposal Facilitator Team (PPFT):</a:t>
            </a:r>
            <a:endParaRPr lang="pt-BR" sz="1800" b="0" strike="noStrike" spc="-1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Saul Stein (AFRINIC)</a:t>
            </a:r>
            <a:endParaRPr lang="pt-BR" sz="1800" b="0" strike="noStrike" spc="-1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Di Ma (APNIC)</a:t>
            </a:r>
            <a:endParaRPr lang="pt-BR" sz="1800" b="0" strike="noStrike" spc="-1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新細明體"/>
              </a:rPr>
              <a:t>Nick Nugent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(ARIN) </a:t>
            </a:r>
            <a:endParaRPr lang="pt-BR" sz="1800" b="0" strike="noStrike" spc="-1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Jorge Villa (LACNIC)</a:t>
            </a:r>
            <a:endParaRPr lang="pt-BR" sz="1800" b="0" strike="noStrike" spc="-1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49400" algn="l"/>
                <a:tab pos="596880" algn="l"/>
                <a:tab pos="1046160" algn="l"/>
                <a:tab pos="1495440" algn="l"/>
                <a:tab pos="1944720" algn="l"/>
                <a:tab pos="2394000" algn="l"/>
                <a:tab pos="2843280" algn="l"/>
                <a:tab pos="3292560" algn="l"/>
                <a:tab pos="3741840" algn="l"/>
                <a:tab pos="4191120" algn="l"/>
                <a:tab pos="4640400" algn="l"/>
                <a:tab pos="5089680" algn="l"/>
                <a:tab pos="5538960" algn="l"/>
                <a:tab pos="5987880" algn="l"/>
                <a:tab pos="6437160" algn="l"/>
                <a:tab pos="6886440" algn="l"/>
                <a:tab pos="7335720" algn="l"/>
                <a:tab pos="7785000" algn="l"/>
                <a:tab pos="8234280" algn="l"/>
                <a:tab pos="8683560" algn="l"/>
                <a:tab pos="913284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新細明體"/>
              </a:rPr>
              <a:t>James Kennedy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(RIPE NCC)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266" name="Text Box 3"/>
          <p:cNvSpPr/>
          <p:nvPr/>
        </p:nvSpPr>
        <p:spPr>
          <a:xfrm>
            <a:off x="482760" y="4784760"/>
            <a:ext cx="356760" cy="1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7FD93373-B8CB-4768-AF91-9349AECBA18A}" type="slidenum">
              <a:rPr lang="pt-BR" sz="700" b="1" strike="noStrike" spc="-1">
                <a:solidFill>
                  <a:srgbClr val="002B49"/>
                </a:solidFill>
                <a:latin typeface="Arial"/>
                <a:ea typeface="ＭＳ Ｐゴシック"/>
              </a:rPr>
              <a:t>4</a:t>
            </a:fld>
            <a:endParaRPr lang="pt-BR" sz="7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01"/>
          <p:cNvSpPr/>
          <p:nvPr/>
        </p:nvSpPr>
        <p:spPr>
          <a:xfrm>
            <a:off x="395280" y="988920"/>
            <a:ext cx="813708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250" b="1" strike="noStrike" spc="-1">
                <a:solidFill>
                  <a:srgbClr val="0A406B"/>
                </a:solidFill>
                <a:latin typeface="Arial"/>
                <a:ea typeface="Arial"/>
              </a:rPr>
              <a:t>Transparency</a:t>
            </a:r>
            <a:endParaRPr lang="pt-BR" sz="2250" b="0" strike="noStrike" spc="-1">
              <a:latin typeface="Arial"/>
            </a:endParaRPr>
          </a:p>
        </p:txBody>
      </p:sp>
      <p:sp>
        <p:nvSpPr>
          <p:cNvPr id="268" name="TextBox 7"/>
          <p:cNvSpPr/>
          <p:nvPr/>
        </p:nvSpPr>
        <p:spPr>
          <a:xfrm>
            <a:off x="380880" y="1506600"/>
            <a:ext cx="8064000" cy="27069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Annual Face to Face </a:t>
            </a:r>
            <a:r>
              <a:rPr lang="en-US" sz="1800" b="0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– </a:t>
            </a:r>
            <a:r>
              <a:rPr lang="en-US" sz="1800" b="1" strike="noStrike" spc="-1" dirty="0">
                <a:solidFill>
                  <a:srgbClr val="00B050"/>
                </a:solidFill>
                <a:latin typeface="Arial"/>
                <a:ea typeface="ＭＳ Ｐゴシック"/>
              </a:rPr>
              <a:t>OPEN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800" b="1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to observers</a:t>
            </a:r>
            <a:endParaRPr lang="pt-BR" sz="1800" b="0" strike="noStrike" spc="-1" dirty="0"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ICANN76 Cancún | 11-16 March 2023</a:t>
            </a:r>
            <a:endParaRPr lang="pt-BR" sz="16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pos="0" algn="l"/>
              </a:tabLst>
            </a:pPr>
            <a:endParaRPr lang="pt-BR" sz="16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AC-DISCUSS mailing archive has </a:t>
            </a:r>
            <a:r>
              <a:rPr lang="en-US" sz="1800" b="1" strike="noStrike" spc="-1" dirty="0">
                <a:solidFill>
                  <a:srgbClr val="00B050"/>
                </a:solidFill>
                <a:latin typeface="Arial"/>
                <a:ea typeface="ＭＳ Ｐゴシック"/>
              </a:rPr>
              <a:t>OPEN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800" b="1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public records</a:t>
            </a:r>
            <a:endParaRPr lang="pt-BR" sz="1800" b="0" strike="noStrike" spc="-1" dirty="0"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70C0"/>
                </a:solidFill>
                <a:latin typeface="Arial"/>
                <a:ea typeface="ＭＳ Ｐゴシック"/>
              </a:rPr>
              <a:t>https://aso.icann.org/pipermail/ac-discuss/</a:t>
            </a:r>
            <a:endParaRPr lang="pt-BR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pt-BR" sz="16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ASO AC Monthly Teleconference </a:t>
            </a:r>
            <a:r>
              <a:rPr lang="en-US" sz="1800" b="1" strike="noStrike" spc="-1" dirty="0">
                <a:solidFill>
                  <a:srgbClr val="00B050"/>
                </a:solidFill>
                <a:latin typeface="Arial"/>
                <a:ea typeface="ＭＳ Ｐゴシック"/>
              </a:rPr>
              <a:t>OPEN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1800" b="1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to observers</a:t>
            </a:r>
            <a:endParaRPr lang="pt-BR" sz="1800" b="0" strike="noStrike" spc="-1" dirty="0"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Normally First Wednesday of the month at 12:00 PM UTC</a:t>
            </a:r>
            <a:endParaRPr lang="pt-BR" sz="1800" b="0" strike="noStrike" spc="-1" dirty="0"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2023 Meeting Calendar </a:t>
            </a:r>
            <a:r>
              <a:rPr lang="en-US" sz="1600" b="0" strike="noStrike" spc="-1" dirty="0">
                <a:solidFill>
                  <a:srgbClr val="0070C0"/>
                </a:solidFill>
                <a:latin typeface="Arial"/>
                <a:ea typeface="ＭＳ Ｐゴシック"/>
              </a:rPr>
              <a:t>https://aso.icann.org/aso-ac/meetings/aso-ac-meeting-schedule/</a:t>
            </a:r>
            <a:endParaRPr lang="pt-BR" sz="1600" b="0" strike="noStrike" spc="-1" dirty="0">
              <a:latin typeface="Arial"/>
            </a:endParaRPr>
          </a:p>
        </p:txBody>
      </p:sp>
      <p:sp>
        <p:nvSpPr>
          <p:cNvPr id="269" name="PlaceHolder 1"/>
          <p:cNvSpPr>
            <a:spLocks noGrp="1"/>
          </p:cNvSpPr>
          <p:nvPr>
            <p:ph type="sldNum" idx="9"/>
          </p:nvPr>
        </p:nvSpPr>
        <p:spPr>
          <a:xfrm>
            <a:off x="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>
            <a:lvl1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  <a:defRPr lang="pt-BR" sz="700" b="1" strike="noStrike" spc="-1">
                <a:solidFill>
                  <a:srgbClr val="002B49"/>
                </a:solidFill>
                <a:latin typeface="Arial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C5F21AAB-9E5D-4557-BE43-6FAB5388B797}" type="slidenum">
              <a:rPr lang="pt-BR" sz="700" b="1" strike="noStrike" spc="-1">
                <a:solidFill>
                  <a:srgbClr val="002B49"/>
                </a:solidFill>
                <a:latin typeface="Arial"/>
                <a:ea typeface="ＭＳ Ｐゴシック"/>
              </a:rPr>
              <a:t>5</a:t>
            </a:fld>
            <a:endParaRPr lang="pt-BR" sz="700" b="0" strike="noStrike" spc="-1">
              <a:latin typeface="Times New Roman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Num" idx="10"/>
          </p:nvPr>
        </p:nvSpPr>
        <p:spPr>
          <a:xfrm>
            <a:off x="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>
              <a:lnSpc>
                <a:spcPct val="80000"/>
              </a:lnSpc>
              <a:buNone/>
              <a:defRPr lang="pt-BR" sz="800" b="1" strike="noStrike" spc="-1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42A2DEAB-0BD8-4460-999F-50B77AB43C7A}" type="slidenum">
              <a:rPr lang="pt-BR" sz="800" b="1" strike="noStrike" spc="-1">
                <a:solidFill>
                  <a:srgbClr val="002B49"/>
                </a:solidFill>
                <a:latin typeface="Times New Roman"/>
                <a:ea typeface="ＭＳ Ｐゴシック"/>
              </a:rPr>
              <a:t>6</a:t>
            </a:fld>
            <a:endParaRPr lang="pt-BR" sz="800" b="0" strike="noStrike" spc="-1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lang="pt-BR" sz="2200" b="0" strike="noStrike" spc="-1">
              <a:latin typeface="Times New Roman"/>
            </a:endParaRPr>
          </a:p>
        </p:txBody>
      </p:sp>
      <p:sp>
        <p:nvSpPr>
          <p:cNvPr id="271" name="Shape 201"/>
          <p:cNvSpPr/>
          <p:nvPr/>
        </p:nvSpPr>
        <p:spPr>
          <a:xfrm>
            <a:off x="395280" y="988920"/>
            <a:ext cx="813708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250" b="1" strike="noStrike" spc="-1">
                <a:solidFill>
                  <a:srgbClr val="0A406B"/>
                </a:solidFill>
                <a:latin typeface="Arial"/>
                <a:ea typeface="Arial"/>
              </a:rPr>
              <a:t>Current Appointments</a:t>
            </a:r>
            <a:endParaRPr lang="pt-BR" sz="2250" b="0" strike="noStrike" spc="-1">
              <a:latin typeface="Arial"/>
            </a:endParaRPr>
          </a:p>
        </p:txBody>
      </p:sp>
      <p:sp>
        <p:nvSpPr>
          <p:cNvPr id="272" name="TextBox 3"/>
          <p:cNvSpPr/>
          <p:nvPr/>
        </p:nvSpPr>
        <p:spPr>
          <a:xfrm>
            <a:off x="392040" y="1515960"/>
            <a:ext cx="8137080" cy="173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Alan Barrett </a:t>
            </a:r>
            <a:endParaRPr lang="pt-BR" sz="1800" b="0" strike="noStrike" spc="-1" dirty="0"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Seat 9 ICANN Board,  2021 - 2024 (from AFRINIC Region)</a:t>
            </a:r>
            <a:endParaRPr lang="pt-BR" sz="18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Christian Kaufmann </a:t>
            </a:r>
            <a:endParaRPr lang="pt-BR" sz="1800" b="0" strike="noStrike" spc="-1" dirty="0"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Seat 10 ICANN Board,  2022 - 2025 (from RIPE NCC Region)</a:t>
            </a:r>
            <a:endParaRPr lang="pt-BR" sz="18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lang="en-US" sz="1800" b="1" strike="noStrike" spc="-1" dirty="0" err="1">
                <a:solidFill>
                  <a:srgbClr val="002B49"/>
                </a:solidFill>
                <a:latin typeface="Arial"/>
                <a:ea typeface="ＭＳ Ｐゴシック"/>
              </a:rPr>
              <a:t>Brajesh</a:t>
            </a:r>
            <a:r>
              <a:rPr lang="en-US" sz="1800" b="1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 Jain</a:t>
            </a:r>
            <a:endParaRPr lang="pt-BR" sz="1800" b="0" strike="noStrike" spc="-1" dirty="0"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ASO Representative in the ICANN </a:t>
            </a:r>
            <a:r>
              <a:rPr lang="en-US" sz="1800" b="0" strike="noStrike" spc="-1" dirty="0" err="1">
                <a:solidFill>
                  <a:srgbClr val="002B49"/>
                </a:solidFill>
                <a:latin typeface="Arial"/>
                <a:ea typeface="ＭＳ Ｐゴシック"/>
              </a:rPr>
              <a:t>NomCom</a:t>
            </a:r>
            <a:r>
              <a:rPr lang="en-US" sz="1800" b="0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 – 2022 term</a:t>
            </a:r>
            <a:endParaRPr lang="pt-BR" sz="1800" b="0" strike="noStrike" spc="-1" dirty="0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Num" idx="11"/>
          </p:nvPr>
        </p:nvSpPr>
        <p:spPr>
          <a:xfrm>
            <a:off x="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>
              <a:lnSpc>
                <a:spcPct val="80000"/>
              </a:lnSpc>
              <a:buNone/>
              <a:defRPr lang="pt-BR" sz="800" b="1" strike="noStrike" spc="-1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90821D7D-B516-4682-983A-8757931C0849}" type="slidenum">
              <a:rPr lang="pt-BR" sz="800" b="1" strike="noStrike" spc="-1">
                <a:solidFill>
                  <a:srgbClr val="002B49"/>
                </a:solidFill>
                <a:latin typeface="Times New Roman"/>
                <a:ea typeface="ＭＳ Ｐゴシック"/>
              </a:rPr>
              <a:t>7</a:t>
            </a:fld>
            <a:endParaRPr lang="pt-BR" sz="800" b="0" strike="noStrike" spc="-1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lang="pt-BR" sz="2200" b="0" strike="noStrike" spc="-1">
              <a:latin typeface="Times New Roman"/>
            </a:endParaRPr>
          </a:p>
        </p:txBody>
      </p:sp>
      <p:sp>
        <p:nvSpPr>
          <p:cNvPr id="274" name="Shape 201"/>
          <p:cNvSpPr/>
          <p:nvPr/>
        </p:nvSpPr>
        <p:spPr>
          <a:xfrm>
            <a:off x="395280" y="988920"/>
            <a:ext cx="813708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250" b="1" strike="noStrike" spc="-1">
                <a:solidFill>
                  <a:srgbClr val="0A406B"/>
                </a:solidFill>
                <a:latin typeface="Arial"/>
                <a:ea typeface="Arial"/>
              </a:rPr>
              <a:t>Recent Activities</a:t>
            </a:r>
            <a:endParaRPr lang="pt-BR" sz="2250" b="0" strike="noStrike" spc="-1">
              <a:latin typeface="Arial"/>
            </a:endParaRPr>
          </a:p>
        </p:txBody>
      </p:sp>
      <p:sp>
        <p:nvSpPr>
          <p:cNvPr id="275" name="TextBox 3"/>
          <p:cNvSpPr/>
          <p:nvPr/>
        </p:nvSpPr>
        <p:spPr>
          <a:xfrm>
            <a:off x="392040" y="1515960"/>
            <a:ext cx="813708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Operational Procedures Review</a:t>
            </a:r>
            <a:endParaRPr lang="pt-BR" sz="1800" b="0" strike="noStrike" spc="-1" dirty="0"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After the ICANN Board appointing processes in the last 2 years, the AC felt the need to review and update that the Operational Procedures.</a:t>
            </a:r>
            <a:endParaRPr lang="pt-BR" sz="1800" b="0" strike="noStrike" spc="-1" dirty="0">
              <a:latin typeface="Arial"/>
            </a:endParaRPr>
          </a:p>
          <a:p>
            <a:pPr marL="743040" lvl="1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2B49"/>
                </a:solidFill>
                <a:latin typeface="Arial"/>
                <a:ea typeface="ＭＳ Ｐゴシック"/>
              </a:rPr>
              <a:t>The AC formed a working group for this task in late 2022.</a:t>
            </a:r>
          </a:p>
          <a:p>
            <a:pPr marL="743040" lvl="1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lang="en-US" spc="-1" dirty="0">
                <a:solidFill>
                  <a:srgbClr val="002B49"/>
                </a:solidFill>
                <a:latin typeface="Arial"/>
                <a:ea typeface="ＭＳ Ｐゴシック"/>
              </a:rPr>
              <a:t>Ongoing work during the F2F meeting in Cancun, to be concluded in June 2023</a:t>
            </a:r>
            <a:endParaRPr lang="pt-B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800" b="0" strike="noStrike" spc="-1" dirty="0"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Num" idx="13"/>
          </p:nvPr>
        </p:nvSpPr>
        <p:spPr>
          <a:xfrm>
            <a:off x="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>
              <a:lnSpc>
                <a:spcPct val="80000"/>
              </a:lnSpc>
              <a:buNone/>
              <a:defRPr lang="pt-BR" sz="800" b="1" strike="noStrike" spc="-1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02D101A3-9BF1-4C32-A629-9075834AE6CC}" type="slidenum">
              <a:rPr lang="pt-BR" sz="800" b="1" strike="noStrike" spc="-1">
                <a:solidFill>
                  <a:srgbClr val="002B49"/>
                </a:solidFill>
                <a:latin typeface="Times New Roman"/>
                <a:ea typeface="ＭＳ Ｐゴシック"/>
              </a:rPr>
              <a:t>8</a:t>
            </a:fld>
            <a:endParaRPr lang="pt-BR" sz="800" b="0" strike="noStrike" spc="-1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lang="pt-BR" sz="2200" b="0" strike="noStrike" spc="-1">
              <a:latin typeface="Times New Roman"/>
            </a:endParaRPr>
          </a:p>
        </p:txBody>
      </p:sp>
      <p:sp>
        <p:nvSpPr>
          <p:cNvPr id="280" name="Shape 2"/>
          <p:cNvSpPr/>
          <p:nvPr/>
        </p:nvSpPr>
        <p:spPr>
          <a:xfrm>
            <a:off x="392040" y="878040"/>
            <a:ext cx="813708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250" b="1" spc="-1" dirty="0">
                <a:solidFill>
                  <a:srgbClr val="0A406B"/>
                </a:solidFill>
                <a:latin typeface="Arial"/>
                <a:ea typeface="Arial"/>
              </a:rPr>
              <a:t>AfriNIC</a:t>
            </a:r>
            <a:r>
              <a:rPr lang="en-US" sz="2250" b="1" strike="noStrike" spc="-1" dirty="0">
                <a:solidFill>
                  <a:srgbClr val="0A406B"/>
                </a:solidFill>
                <a:latin typeface="Arial"/>
                <a:ea typeface="Arial"/>
              </a:rPr>
              <a:t> policy proposals</a:t>
            </a:r>
            <a:endParaRPr lang="pt-BR" sz="2250" b="0" strike="noStrike" spc="-1" dirty="0">
              <a:latin typeface="Arial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7443742-BD05-4454-AF17-FA0FF3E14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45546"/>
              </p:ext>
            </p:extLst>
          </p:nvPr>
        </p:nvGraphicFramePr>
        <p:xfrm>
          <a:off x="391680" y="1520640"/>
          <a:ext cx="8388624" cy="3452779"/>
        </p:xfrm>
        <a:graphic>
          <a:graphicData uri="http://schemas.openxmlformats.org/drawingml/2006/table">
            <a:tbl>
              <a:tblPr/>
              <a:tblGrid>
                <a:gridCol w="575729">
                  <a:extLst>
                    <a:ext uri="{9D8B030D-6E8A-4147-A177-3AD203B41FA5}">
                      <a16:colId xmlns:a16="http://schemas.microsoft.com/office/drawing/2014/main" val="2491199425"/>
                    </a:ext>
                  </a:extLst>
                </a:gridCol>
                <a:gridCol w="2048201">
                  <a:extLst>
                    <a:ext uri="{9D8B030D-6E8A-4147-A177-3AD203B41FA5}">
                      <a16:colId xmlns:a16="http://schemas.microsoft.com/office/drawing/2014/main" val="1749767278"/>
                    </a:ext>
                  </a:extLst>
                </a:gridCol>
                <a:gridCol w="521804">
                  <a:extLst>
                    <a:ext uri="{9D8B030D-6E8A-4147-A177-3AD203B41FA5}">
                      <a16:colId xmlns:a16="http://schemas.microsoft.com/office/drawing/2014/main" val="3592461133"/>
                    </a:ext>
                  </a:extLst>
                </a:gridCol>
                <a:gridCol w="1048578">
                  <a:extLst>
                    <a:ext uri="{9D8B030D-6E8A-4147-A177-3AD203B41FA5}">
                      <a16:colId xmlns:a16="http://schemas.microsoft.com/office/drawing/2014/main" val="1661214597"/>
                    </a:ext>
                  </a:extLst>
                </a:gridCol>
                <a:gridCol w="1048578">
                  <a:extLst>
                    <a:ext uri="{9D8B030D-6E8A-4147-A177-3AD203B41FA5}">
                      <a16:colId xmlns:a16="http://schemas.microsoft.com/office/drawing/2014/main" val="2376960169"/>
                    </a:ext>
                  </a:extLst>
                </a:gridCol>
                <a:gridCol w="1048578">
                  <a:extLst>
                    <a:ext uri="{9D8B030D-6E8A-4147-A177-3AD203B41FA5}">
                      <a16:colId xmlns:a16="http://schemas.microsoft.com/office/drawing/2014/main" val="162240205"/>
                    </a:ext>
                  </a:extLst>
                </a:gridCol>
                <a:gridCol w="1659836">
                  <a:extLst>
                    <a:ext uri="{9D8B030D-6E8A-4147-A177-3AD203B41FA5}">
                      <a16:colId xmlns:a16="http://schemas.microsoft.com/office/drawing/2014/main" val="114386771"/>
                    </a:ext>
                  </a:extLst>
                </a:gridCol>
                <a:gridCol w="437320">
                  <a:extLst>
                    <a:ext uri="{9D8B030D-6E8A-4147-A177-3AD203B41FA5}">
                      <a16:colId xmlns:a16="http://schemas.microsoft.com/office/drawing/2014/main" val="1567712448"/>
                    </a:ext>
                  </a:extLst>
                </a:gridCol>
              </a:tblGrid>
              <a:tr h="211783"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#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Proposal Summary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Draft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ID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Date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Status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Remarks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Version(s)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47611"/>
                  </a:ext>
                </a:extLst>
              </a:tr>
              <a:tr h="512624"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1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AFRINIC Number Resources Transfer Policy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u="none" strike="noStrike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AFPUB-2020-GEN-006-DRAFT03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2021 Nov 22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b="1">
                          <a:effectLst/>
                        </a:rPr>
                        <a:t>Consensus</a:t>
                      </a:r>
                      <a:endParaRPr lang="fr-FR" sz="1200"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b="1">
                          <a:effectLst/>
                        </a:rPr>
                        <a:t>Awaiting Ratification by Board</a:t>
                      </a:r>
                      <a:endParaRPr lang="fr-FR" sz="1200"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 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9168"/>
                  </a:ext>
                </a:extLst>
              </a:tr>
              <a:tr h="815079"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2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RPKI ROAs for Unallocated and Unassigned AFRINIC Address Space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u="none" strike="noStrike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D3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AFPUB-2019-GEN-006-DRAFT03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2021 Apr 19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b="1">
                          <a:effectLst/>
                        </a:rPr>
                        <a:t>Ratified</a:t>
                      </a:r>
                      <a:endParaRPr lang="fr-FR" sz="1200"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b="1">
                          <a:effectLst/>
                        </a:rPr>
                        <a:t>Awaiting Implementation</a:t>
                      </a:r>
                      <a:endParaRPr lang="fr-FR" sz="1200"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 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669225"/>
                  </a:ext>
                </a:extLst>
              </a:tr>
              <a:tr h="411806"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3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u="none" strike="noStrike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Abuse Contact Policy Update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u="none" strike="noStrike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D7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AFPUB-2018-GEN-001-DRAFT07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2021 May 17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b="1">
                          <a:effectLst/>
                        </a:rPr>
                        <a:t>Consensus</a:t>
                      </a:r>
                      <a:endParaRPr lang="fr-FR" sz="1200"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b="1">
                          <a:effectLst/>
                        </a:rPr>
                        <a:t>Awaiting Ratification by Board</a:t>
                      </a:r>
                      <a:endParaRPr lang="fr-FR" sz="1200"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 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394551"/>
                  </a:ext>
                </a:extLst>
              </a:tr>
              <a:tr h="411806"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4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u="none" strike="noStrike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Policy Compliance Dashboard 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u="none" strike="noStrike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AFPUB-2021-GEN-003-DRAFT02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2021 Nov 9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b="1">
                          <a:effectLst/>
                        </a:rPr>
                        <a:t>Consensus</a:t>
                      </a:r>
                      <a:endParaRPr lang="fr-FR" sz="1200"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b="1" dirty="0" err="1">
                          <a:effectLst/>
                        </a:rPr>
                        <a:t>Awaiting</a:t>
                      </a:r>
                      <a:r>
                        <a:rPr lang="fr-FR" sz="1200" b="1" dirty="0">
                          <a:effectLst/>
                        </a:rPr>
                        <a:t> Ratification by </a:t>
                      </a:r>
                      <a:r>
                        <a:rPr lang="fr-FR" sz="1200" b="1" dirty="0" err="1">
                          <a:effectLst/>
                        </a:rPr>
                        <a:t>Board</a:t>
                      </a:r>
                      <a:endParaRPr lang="fr-FR" sz="1200" dirty="0"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 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251158"/>
                  </a:ext>
                </a:extLst>
              </a:tr>
              <a:tr h="512624"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5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u="none" strike="noStrike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Abuse Contact Policy Update</a:t>
                      </a:r>
                      <a:br>
                        <a:rPr lang="fr-FR" sz="1200" u="none" strike="noStrike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endParaRPr lang="fr-FR" sz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D8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AFPUB-2018-GEN-001-DRAFT08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2022 May 15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>
                          <a:effectLst/>
                        </a:rPr>
                        <a:t>Under Discussion</a:t>
                      </a:r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b="1">
                          <a:effectLst/>
                        </a:rPr>
                        <a:t> </a:t>
                      </a:r>
                      <a:endParaRPr lang="fr-FR" sz="1200">
                        <a:effectLst/>
                      </a:endParaRP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</a:txBody>
                  <a:tcPr marL="7738" marR="7738" marT="7738" marB="7738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626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48178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Num" idx="12"/>
          </p:nvPr>
        </p:nvSpPr>
        <p:spPr>
          <a:xfrm>
            <a:off x="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>
              <a:lnSpc>
                <a:spcPct val="80000"/>
              </a:lnSpc>
              <a:buNone/>
              <a:defRPr lang="pt-BR" sz="800" b="1" strike="noStrike" spc="-1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52C459E4-3D6D-4DEE-AB4C-A076C20F6C68}" type="slidenum">
              <a:rPr lang="pt-BR" sz="800" b="1" strike="noStrike" spc="-1">
                <a:solidFill>
                  <a:srgbClr val="002B49"/>
                </a:solidFill>
                <a:latin typeface="Times New Roman"/>
                <a:ea typeface="ＭＳ Ｐゴシック"/>
              </a:rPr>
              <a:t>9</a:t>
            </a:fld>
            <a:endParaRPr lang="pt-BR" sz="800" b="0" strike="noStrike" spc="-1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lang="pt-BR" sz="2200" b="0" strike="noStrike" spc="-1">
              <a:latin typeface="Times New Roman"/>
            </a:endParaRPr>
          </a:p>
        </p:txBody>
      </p:sp>
      <p:sp>
        <p:nvSpPr>
          <p:cNvPr id="277" name="Shape 201"/>
          <p:cNvSpPr/>
          <p:nvPr/>
        </p:nvSpPr>
        <p:spPr>
          <a:xfrm>
            <a:off x="392040" y="878040"/>
            <a:ext cx="813708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250" b="1" spc="-1" dirty="0">
                <a:solidFill>
                  <a:srgbClr val="0A406B"/>
                </a:solidFill>
                <a:latin typeface="Arial"/>
                <a:ea typeface="Arial"/>
              </a:rPr>
              <a:t>APNIC</a:t>
            </a:r>
            <a:r>
              <a:rPr lang="en-US" sz="2250" b="1" strike="noStrike" spc="-1" dirty="0">
                <a:solidFill>
                  <a:srgbClr val="0A406B"/>
                </a:solidFill>
                <a:latin typeface="Arial"/>
                <a:ea typeface="Arial"/>
              </a:rPr>
              <a:t> current policy proposals</a:t>
            </a:r>
            <a:endParaRPr lang="pt-BR" sz="2250" b="0" strike="noStrike" spc="-1" dirty="0">
              <a:latin typeface="Arial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E82585-54B4-4BBF-819C-33709790A6D9}"/>
              </a:ext>
            </a:extLst>
          </p:cNvPr>
          <p:cNvSpPr txBox="1"/>
          <p:nvPr/>
        </p:nvSpPr>
        <p:spPr>
          <a:xfrm>
            <a:off x="391679" y="1520640"/>
            <a:ext cx="86595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1A1A1A"/>
                </a:solidFill>
                <a:effectLst/>
                <a:latin typeface="Whitney SSm A"/>
              </a:rPr>
              <a:t>Reached consensus at </a:t>
            </a:r>
            <a:r>
              <a:rPr lang="en-US" b="1" i="0" u="none" strike="noStrike" dirty="0">
                <a:solidFill>
                  <a:schemeClr val="accent2"/>
                </a:solidFill>
                <a:effectLst/>
                <a:latin typeface="Whitney SSm 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APNIC 55</a:t>
            </a:r>
            <a:endParaRPr lang="en-US" b="0" i="0" dirty="0">
              <a:solidFill>
                <a:schemeClr val="accent2"/>
              </a:solidFill>
              <a:effectLst/>
              <a:latin typeface="Whitney SSm 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accent2"/>
                </a:solidFill>
                <a:effectLst/>
                <a:latin typeface="Whitney SSm 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prop-147:</a:t>
            </a:r>
            <a:r>
              <a:rPr lang="en-US" b="0" i="0" dirty="0">
                <a:solidFill>
                  <a:schemeClr val="accent2"/>
                </a:solidFill>
                <a:effectLst/>
                <a:latin typeface="Whitney SSm A"/>
              </a:rPr>
              <a:t> </a:t>
            </a:r>
            <a:r>
              <a:rPr lang="en-US" b="0" i="0" dirty="0">
                <a:solidFill>
                  <a:srgbClr val="1A1A1A"/>
                </a:solidFill>
                <a:effectLst/>
                <a:latin typeface="Whitney SSm A"/>
              </a:rPr>
              <a:t>Historical Resources Management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accent2"/>
                </a:solidFill>
                <a:effectLst/>
                <a:latin typeface="Whitney SSm 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prop-150</a:t>
            </a:r>
            <a:r>
              <a:rPr lang="en-US" b="0" i="0" dirty="0">
                <a:solidFill>
                  <a:schemeClr val="accent2"/>
                </a:solidFill>
                <a:effectLst/>
                <a:latin typeface="Whitney SSm A"/>
              </a:rPr>
              <a:t>: </a:t>
            </a:r>
            <a:r>
              <a:rPr lang="en-US" b="0" i="0" dirty="0">
                <a:solidFill>
                  <a:srgbClr val="1A1A1A"/>
                </a:solidFill>
                <a:effectLst/>
                <a:latin typeface="Whitney SSm A"/>
              </a:rPr>
              <a:t>ROA/</a:t>
            </a:r>
            <a:r>
              <a:rPr lang="en-US" b="0" i="0" dirty="0" err="1">
                <a:solidFill>
                  <a:srgbClr val="1A1A1A"/>
                </a:solidFill>
                <a:effectLst/>
                <a:latin typeface="Whitney SSm A"/>
              </a:rPr>
              <a:t>whois</a:t>
            </a:r>
            <a:r>
              <a:rPr lang="en-US" b="0" i="0" dirty="0">
                <a:solidFill>
                  <a:srgbClr val="1A1A1A"/>
                </a:solidFill>
                <a:effectLst/>
                <a:latin typeface="Whitney SSm A"/>
              </a:rPr>
              <a:t> object with Private, Reserved and Unallocated (reserved/available) Origin ASN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accent2"/>
                </a:solidFill>
                <a:effectLst/>
                <a:latin typeface="Whitney SSm 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prop-151</a:t>
            </a:r>
            <a:r>
              <a:rPr lang="en-US" b="0" i="0" dirty="0">
                <a:solidFill>
                  <a:schemeClr val="accent2"/>
                </a:solidFill>
                <a:effectLst/>
                <a:latin typeface="Whitney SSm A"/>
              </a:rPr>
              <a:t>: </a:t>
            </a:r>
            <a:r>
              <a:rPr lang="en-US" b="0" i="0" dirty="0">
                <a:solidFill>
                  <a:srgbClr val="1A1A1A"/>
                </a:solidFill>
                <a:effectLst/>
                <a:latin typeface="Whitney SSm A"/>
              </a:rPr>
              <a:t>Restricting non hierarchical as-set</a:t>
            </a:r>
          </a:p>
          <a:p>
            <a:pPr algn="l"/>
            <a:r>
              <a:rPr lang="en-US" b="1" i="0" dirty="0">
                <a:solidFill>
                  <a:srgbClr val="1A1A1A"/>
                </a:solidFill>
                <a:effectLst/>
                <a:latin typeface="Whitney SSm A"/>
              </a:rPr>
              <a:t>Under discussion</a:t>
            </a:r>
            <a:endParaRPr lang="en-US" b="0" i="0" dirty="0">
              <a:solidFill>
                <a:srgbClr val="1A1A1A"/>
              </a:solidFill>
              <a:effectLst/>
              <a:latin typeface="Whitney SSm 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accent2"/>
                </a:solidFill>
                <a:effectLst/>
                <a:latin typeface="Whitney SSm 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prop-148</a:t>
            </a:r>
            <a:r>
              <a:rPr lang="en-US" b="0" i="0" dirty="0">
                <a:solidFill>
                  <a:schemeClr val="accent2"/>
                </a:solidFill>
                <a:effectLst/>
                <a:latin typeface="Whitney SSm A"/>
              </a:rPr>
              <a:t>: </a:t>
            </a:r>
            <a:r>
              <a:rPr lang="en-US" b="0" i="0" dirty="0">
                <a:solidFill>
                  <a:srgbClr val="1A1A1A"/>
                </a:solidFill>
                <a:effectLst/>
                <a:latin typeface="Whitney SSm A"/>
              </a:rPr>
              <a:t>Leasing of Resources is not Acceptable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accent2"/>
                </a:solidFill>
                <a:effectLst/>
                <a:latin typeface="Whitney SSm 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prop-149</a:t>
            </a:r>
            <a:r>
              <a:rPr lang="en-US" b="0" i="0" dirty="0">
                <a:solidFill>
                  <a:schemeClr val="accent2"/>
                </a:solidFill>
                <a:effectLst/>
                <a:latin typeface="Whitney SSm A"/>
              </a:rPr>
              <a:t>: </a:t>
            </a:r>
            <a:r>
              <a:rPr lang="en-US" b="0" i="0" dirty="0">
                <a:solidFill>
                  <a:srgbClr val="1A1A1A"/>
                </a:solidFill>
                <a:effectLst/>
                <a:latin typeface="Whitney SSm A"/>
              </a:rPr>
              <a:t>Change of maximum delegation for less than /21 total IPv4 holdings</a:t>
            </a:r>
          </a:p>
          <a:p>
            <a:pPr algn="l"/>
            <a:r>
              <a:rPr lang="en-US" b="1" i="0" dirty="0">
                <a:solidFill>
                  <a:srgbClr val="1A1A1A"/>
                </a:solidFill>
                <a:effectLst/>
                <a:latin typeface="Whitney SSm A"/>
              </a:rPr>
              <a:t>Pending implementation</a:t>
            </a:r>
            <a:endParaRPr lang="en-US" b="0" i="0" dirty="0">
              <a:solidFill>
                <a:srgbClr val="1A1A1A"/>
              </a:solidFill>
              <a:effectLst/>
              <a:latin typeface="Whitney SSm 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accent2"/>
                </a:solidFill>
                <a:effectLst/>
                <a:latin typeface="Whitney SSm 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prop-145</a:t>
            </a:r>
            <a:r>
              <a:rPr lang="en-US" b="0" i="0" dirty="0">
                <a:solidFill>
                  <a:schemeClr val="accent2"/>
                </a:solidFill>
                <a:effectLst/>
                <a:latin typeface="Whitney SSm A"/>
              </a:rPr>
              <a:t>: </a:t>
            </a:r>
            <a:r>
              <a:rPr lang="en-US" b="0" i="0" dirty="0">
                <a:solidFill>
                  <a:srgbClr val="1A1A1A"/>
                </a:solidFill>
                <a:effectLst/>
                <a:latin typeface="Whitney SSm A"/>
              </a:rPr>
              <a:t>Single Source for Definitions</a:t>
            </a:r>
          </a:p>
        </p:txBody>
      </p:sp>
    </p:spTree>
    <p:extLst>
      <p:ext uri="{BB962C8B-B14F-4D97-AF65-F5344CB8AC3E}">
        <p14:creationId xmlns:p14="http://schemas.microsoft.com/office/powerpoint/2010/main" val="28831644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16303</TotalTime>
  <Words>1177</Words>
  <Application>Microsoft Office PowerPoint</Application>
  <PresentationFormat>Personnalisé</PresentationFormat>
  <Paragraphs>255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13</vt:i4>
      </vt:variant>
    </vt:vector>
  </HeadingPairs>
  <TitlesOfParts>
    <vt:vector size="29" baseType="lpstr">
      <vt:lpstr>Arial</vt:lpstr>
      <vt:lpstr>Arial Black</vt:lpstr>
      <vt:lpstr>Arial Rounded MT Bold</vt:lpstr>
      <vt:lpstr>Calibri</vt:lpstr>
      <vt:lpstr>Century Gothic</vt:lpstr>
      <vt:lpstr>Open Sans</vt:lpstr>
      <vt:lpstr>Symbol</vt:lpstr>
      <vt:lpstr>Times New Roman</vt:lpstr>
      <vt:lpstr>Whitney SSm A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2023 ASO AC / NRO NC Members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Rebekah</dc:creator>
  <dc:description/>
  <cp:lastModifiedBy>CLEMENT Herve INNOV/NET</cp:lastModifiedBy>
  <cp:revision>438</cp:revision>
  <cp:lastPrinted>2017-09-12T04:32:54Z</cp:lastPrinted>
  <dcterms:created xsi:type="dcterms:W3CDTF">2011-12-06T05:23:30Z</dcterms:created>
  <dcterms:modified xsi:type="dcterms:W3CDTF">2023-03-15T20:17:51Z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MSIP_Label_07222825-62ea-40f3-96b5-5375c07996e2_ActionId">
    <vt:lpwstr>8721e2fb-500f-480b-9392-a0c9ad752efc</vt:lpwstr>
  </property>
  <property fmtid="{D5CDD505-2E9C-101B-9397-08002B2CF9AE}" pid="7" name="MSIP_Label_07222825-62ea-40f3-96b5-5375c07996e2_ContentBits">
    <vt:lpwstr>0</vt:lpwstr>
  </property>
  <property fmtid="{D5CDD505-2E9C-101B-9397-08002B2CF9AE}" pid="8" name="MSIP_Label_07222825-62ea-40f3-96b5-5375c07996e2_Enabled">
    <vt:lpwstr>true</vt:lpwstr>
  </property>
  <property fmtid="{D5CDD505-2E9C-101B-9397-08002B2CF9AE}" pid="9" name="MSIP_Label_07222825-62ea-40f3-96b5-5375c07996e2_Method">
    <vt:lpwstr>Privileged</vt:lpwstr>
  </property>
  <property fmtid="{D5CDD505-2E9C-101B-9397-08002B2CF9AE}" pid="10" name="MSIP_Label_07222825-62ea-40f3-96b5-5375c07996e2_Name">
    <vt:lpwstr>unrestricted_parent.2</vt:lpwstr>
  </property>
  <property fmtid="{D5CDD505-2E9C-101B-9397-08002B2CF9AE}" pid="11" name="MSIP_Label_07222825-62ea-40f3-96b5-5375c07996e2_SetDate">
    <vt:lpwstr>2023-03-12T17:15:15Z</vt:lpwstr>
  </property>
  <property fmtid="{D5CDD505-2E9C-101B-9397-08002B2CF9AE}" pid="12" name="MSIP_Label_07222825-62ea-40f3-96b5-5375c07996e2_SiteId">
    <vt:lpwstr>90c7a20a-f34b-40bf-bc48-b9253b6f5d20</vt:lpwstr>
  </property>
  <property fmtid="{D5CDD505-2E9C-101B-9397-08002B2CF9AE}" pid="13" name="Notes">
    <vt:i4>9</vt:i4>
  </property>
  <property fmtid="{D5CDD505-2E9C-101B-9397-08002B2CF9AE}" pid="14" name="PresentationFormat">
    <vt:lpwstr>Personnalisé</vt:lpwstr>
  </property>
  <property fmtid="{D5CDD505-2E9C-101B-9397-08002B2CF9AE}" pid="15" name="ScaleCrop">
    <vt:bool>false</vt:bool>
  </property>
  <property fmtid="{D5CDD505-2E9C-101B-9397-08002B2CF9AE}" pid="16" name="ShareDoc">
    <vt:bool>false</vt:bool>
  </property>
  <property fmtid="{D5CDD505-2E9C-101B-9397-08002B2CF9AE}" pid="17" name="Slides">
    <vt:i4>9</vt:i4>
  </property>
</Properties>
</file>