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329" r:id="rId6"/>
    <p:sldId id="259" r:id="rId7"/>
    <p:sldId id="338" r:id="rId8"/>
    <p:sldId id="335" r:id="rId9"/>
    <p:sldId id="347" r:id="rId10"/>
    <p:sldId id="261" r:id="rId11"/>
    <p:sldId id="262" r:id="rId12"/>
    <p:sldId id="264" r:id="rId13"/>
    <p:sldId id="339" r:id="rId14"/>
    <p:sldId id="266" r:id="rId15"/>
    <p:sldId id="343" r:id="rId16"/>
    <p:sldId id="344" r:id="rId17"/>
    <p:sldId id="345" r:id="rId18"/>
    <p:sldId id="346" r:id="rId19"/>
    <p:sldId id="271" r:id="rId20"/>
    <p:sldId id="348" r:id="rId21"/>
    <p:sldId id="349" r:id="rId22"/>
    <p:sldId id="263" r:id="rId23"/>
    <p:sldId id="336" r:id="rId24"/>
    <p:sldId id="337" r:id="rId25"/>
    <p:sldId id="272" r:id="rId26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E65B4D53-641B-694D-BE61-144BD0BBF7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4AD9AC-1F10-4C4E-AD29-2AE72C77466A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826AD03-8C1E-CB42-A717-14DB032C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83EA745-737A-EF4F-8198-340B2387553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72896974-0DBD-3F44-BD58-32DB74BF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F3295D9-84EB-BA4F-8721-512844E1764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30D81580-7F53-7B4A-9880-810E17781D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BB6AB0F8-EDB7-7540-8435-416AA34E74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4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885A228B-092C-614C-AB70-48F7E36D11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559D0E-5246-9A4F-BDAD-6F3B9D230095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9A4ECFDB-73AC-BB4F-BE79-5BCE63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E44AF215-83A5-2F44-851A-8235F5E8586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D3571C0A-844B-B144-BC79-1CF0A4A8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9FB15E-D35F-D840-9762-B2CFB69C4F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E6BBBC93-5A37-AC4F-809B-056280EB8E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673958F8-7AD7-5F4B-9435-4E5C08263C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2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8361C6B7-BBC2-4D4D-BFB3-50A3FB709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AD65FF-BF72-3A45-8014-C52250720CC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72E7BBC-1B51-464B-BA4F-A5472D3E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7F6C9AE-FAE8-2E41-9D48-62E5109A18B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CE6C83C5-5F2B-6D41-95B4-778400CE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BAFAC8-5FCD-C444-B38A-FC363F2ABE4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72C9F3F6-11C4-4046-91D5-E918597FBC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5885BBDF-9F06-C440-AA7F-C4CCC432C2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>
            <a:extLst>
              <a:ext uri="{FF2B5EF4-FFF2-40B4-BE49-F238E27FC236}">
                <a16:creationId xmlns:a16="http://schemas.microsoft.com/office/drawing/2014/main" id="{D77B5955-3E14-7547-84B4-DCA832052A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2D6092-B520-6243-A621-6D04E9ED04C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2C24AB1E-4B7D-B14B-9D3C-16450E22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377007-7AAA-3A4A-B4A9-33CCD8AF622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F3DE3584-9D32-D241-A835-3735D77C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93FEB78-47EA-224C-BD8B-7E9CFAC3AE0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76B0E99F-666D-0A40-939C-E1AA8EE996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BC7DF2DF-5CC9-A141-9C67-59FD63F287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02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>
            <a:extLst>
              <a:ext uri="{FF2B5EF4-FFF2-40B4-BE49-F238E27FC236}">
                <a16:creationId xmlns:a16="http://schemas.microsoft.com/office/drawing/2014/main" id="{2E8ECF31-3B7E-F84A-B76A-4AC8E16B93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BBFE09-0E16-F54E-B246-5AFD5070D1D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3A90781-365F-6C4E-ABBF-B521C9030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9211BAA-11E3-1E4A-B3E4-08DE2918993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D782EE0B-686A-6B46-BC02-BEBCA211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03080712-68D2-2544-A2E5-5B240DAF4B0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2CEFAD6D-6EAC-C54E-824C-35A2906E63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56623C47-552E-A145-AF18-99B361F1DB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564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>
            <a:extLst>
              <a:ext uri="{FF2B5EF4-FFF2-40B4-BE49-F238E27FC236}">
                <a16:creationId xmlns:a16="http://schemas.microsoft.com/office/drawing/2014/main" id="{E59876BD-53F6-1143-8C6F-2EFAA1D1B3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1B4ABC-1C32-DE4D-AAA4-B7D62BE1DB8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9D2A956-398B-BB48-ADAD-DB6C2B6E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5117AC4B-A54E-B745-AE51-A29F0446C1E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7B9229FF-BABC-614E-B64A-6676F09E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C3C3F96-EFC5-3044-A7E8-4A33454C9FC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20860D4D-A1D4-B042-ABC8-93A76CD647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4A3B3A4E-2AF6-2440-86CB-CD78753D26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3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>
            <a:extLst>
              <a:ext uri="{FF2B5EF4-FFF2-40B4-BE49-F238E27FC236}">
                <a16:creationId xmlns:a16="http://schemas.microsoft.com/office/drawing/2014/main" id="{02D23485-5EEE-A04B-821B-3841D5DC3F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1699F6-54E3-CE43-A26B-60EA73B1EE0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C0495E5-17CE-9D4F-B6D6-CE180DD8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1A018CB-CFF6-1244-AC88-BA9B2449387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75E581D9-B77E-4146-B78D-24246BA6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673C0DC3-3376-1B49-A4AB-6F7AB648F87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EFC08EA1-05B3-464D-AFAD-A34D4D61AF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B849575A-76B6-7648-B8C5-3C4F5557B3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55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2877BFDE-E253-A849-99E0-8B8BB63FBF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BCF96D-EF71-0745-BC97-F6043192925A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47F957B-003B-9E44-A3D7-18E6AAAB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0B25DD0D-4A3C-DF45-928A-2658DCC758D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2B754E2F-BEEA-4D47-8BEB-87833480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6E4E1637-5618-4743-8FC4-278E2D7B82C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6CA72F9-E119-4D4A-8F12-DD218707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4B0FF4A1-AC5E-954F-AA2F-19376C26AA1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80FEAFB-03E6-664C-974A-0C6E4C16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8A4C722-F085-7A44-ADE7-23F7A9FF958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CEFA23B-6A5B-8A4A-9963-677D638EB1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61534A2-0B1F-114D-AB6F-A6436CFB957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8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08652308-3D38-F24C-B8A8-A455DA0DA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58EF5-D2FE-664E-BD7B-C64FE1F0ECCD}" type="slidenum">
              <a:rPr lang="pt-BR" altLang="en-US"/>
              <a:pPr/>
              <a:t>18</a:t>
            </a:fld>
            <a:endParaRPr lang="pt-BR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34691D72-AD16-6D48-B744-4FDEE3AE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25C9C86-40B3-204E-BE1D-8B8AA03BC67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77045AD-2B46-5143-8EDC-6383B6A8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DB909D17-7835-244B-B000-BFEAD932842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FE58085-017A-AE49-8A99-C9165BDD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BD7A840C-B4E9-DE4F-8213-328D6AD0079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BABF554-A762-F64C-AD47-125AD0CC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DE4785B-02E6-734F-A4D7-5A224A26D7B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7DAA759E-54CF-2B4D-A493-9BF00049F95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7BCDCCA-75A4-3340-8408-505C69FDC95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0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8B1215CA-92C1-2345-AFBC-05FCCA17B0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5759A-71EE-DF45-9DAB-A4F04185DD66}" type="slidenum">
              <a:rPr lang="pt-B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53A5AC05-66EC-064B-8AA1-BC6356F9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96596203-42B2-174F-BB5A-3F55D744589A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19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ED0D17BF-39C8-F84F-B8DF-1D18DA25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AF0176A6-3D44-3C4C-A9F0-6F2D361141E9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19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BEC79DEE-952A-5F4B-9989-F0C1D30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484BFD14-F55B-9644-95A8-3E5A06FD10F0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19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F8D44A49-4B64-354B-867C-A6833EA14A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061AAB35-CD31-214B-BC6E-E9E33E8657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4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9EC9600C-C0FB-B148-A971-3CEE5A166D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87F68-9AEA-B94C-A6BB-8B52F32394B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C1929C6-FB66-0947-859D-A287A63F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6103E2D-456F-D74A-8F4B-6409D7EB5E9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98231226-8771-DB42-93C5-69E485BD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CDB86D8-AA47-8A45-9D95-364B202963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31466532-2CE8-7F4F-A02F-1F0CF7A87B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9240AB43-87AC-B64E-9A4E-9216299804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7" name="Text Box 5">
            <a:extLst>
              <a:ext uri="{FF2B5EF4-FFF2-40B4-BE49-F238E27FC236}">
                <a16:creationId xmlns:a16="http://schemas.microsoft.com/office/drawing/2014/main" id="{E52F61B6-4094-164E-80BF-CF25C6D9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86F41DB1-6028-134F-B309-6E7956562F71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20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32F1E93C-3BA3-1B49-AAFF-5E183E589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A7B0E-E1D1-D149-BDDD-D74E6031E8B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33732EC2-4A45-AE43-B40F-C762278795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347E85DF-8AB0-FA4C-8856-B377E24E58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08BF5A80-E9F5-6046-9F17-860A0E9487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87EB6B-EBCE-5B40-8AB0-DB7C3F2BA6D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87599B0-B9E2-A844-9A45-42EBAE75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F2DA0889-6FF8-DB40-84D1-6C574986A54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AFE46571-F0EB-524E-9404-16128233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A1FBA7E-F976-5344-9CB2-04C7A9A7A1F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D679DDE6-698A-5F48-9034-4C841FFE77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95DEBA51-E6CF-1842-9E4A-7ECC2D5150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3" name="Text Box 5">
            <a:extLst>
              <a:ext uri="{FF2B5EF4-FFF2-40B4-BE49-F238E27FC236}">
                <a16:creationId xmlns:a16="http://schemas.microsoft.com/office/drawing/2014/main" id="{04284DE4-E8D5-8443-9AF5-53074DE4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12ED72A1-09CF-2047-B204-A65F8605600B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C3E0984E-7315-FC43-B209-B039A743D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F1EAA7-C496-F245-A892-DBED7B6FEAA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6EE29A02-3FA5-C640-85F1-675DC8C9D6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4E4E49EA-B2CF-4A47-916C-8B23F4721E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2536293C-B719-6243-9588-5D3C6EF86E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F44458-0B51-EF4C-96E2-EB5AC5E759B2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BE5AB64A-682E-134D-B500-ADA6CFB7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1631AB3-EA44-5E47-B6E9-4D1BC8CE8F7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F3819A00-37F5-0841-9CE2-931435A6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448F50F0-3E1F-3146-ABA0-20ADE8F0D5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1FBFDDBF-D4D4-774A-A6A6-64D0904078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E2F00824-118F-7446-9818-CA106C3B76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633A199E-77F3-B043-B717-2875CB2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A8BF4E5-D304-0C46-AB3F-B0EA8C664840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et/rir-comparative-policy-overview-2020-q1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pe81.ripe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nference.apnic.net/50/" TargetMode="External"/><Relationship Id="rId5" Type="http://schemas.openxmlformats.org/officeDocument/2006/relationships/hyperlink" Target="https://www.lacnic.net/lacnic34" TargetMode="External"/><Relationship Id="rId4" Type="http://schemas.openxmlformats.org/officeDocument/2006/relationships/hyperlink" Target="https://www.arin.net/participate/meetings/ARIN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>
                <a:solidFill>
                  <a:srgbClr val="FFFFFF"/>
                </a:solidFill>
              </a:rPr>
              <a:t>ASO AC Policy Update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8F6D9CA-7B28-F245-929A-A7F4B9C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7275"/>
            <a:ext cx="82184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ICANN 70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Virtual Community Forum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22-25 March 2021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710CD87B-1C80-4648-BA9E-C31FA7B4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6ABC425-94AE-F14D-9197-890903CB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AFPUB-2020-GEN-007-DRAFT01- -Co-Chairs Recall-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AFPUB-2020-GEN-006-DRAFT01- -AFRINIC Number Resources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AFPUB-2020-GEN-005-DRAFT01- -General Abuse Contact-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AFPUB-2020-GEN-004-DRAFT02- -Board Prerogatives on the PDP-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AFPUB-2020-GEN-003-DRAFT01- -Simple PDP Update for the new “Normal”-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AFPUB-2020-GEN-002-DRAFT02- -PDP Working Group (WG) Guidelines and Procedures-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AFPUB-2020-GEN-001-DRAFT01- -Policy Compliance Dashboard-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AFPUB-2019-GEN-007-DRAFT02- -Chairs Elections Process-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marL="0" indent="0"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defRPr/>
            </a:pPr>
            <a:endParaRPr lang="en-US" sz="1600" dirty="0">
              <a:solidFill>
                <a:srgbClr val="002B49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263DD683-0A2A-D540-9CFF-768774CD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72613481-8241-1042-9CE4-03BD6647874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10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829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5CBB84E9-0702-324C-A83E-A49A075F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173AF143-B73F-EB48-A702-35FBD7E5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AFPUB-2019-GEN-006-DRAFT02- -RPKI ROAs for Unallocated and Unassigned AFRINIC Address Space-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AFPUB-2019-V4-003-DRAFT04- -Resource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AFPUB-2019-IPv4-002-DRAFT05- -IPv4 Inter-RIR Resource Transfers (Comprehensive Scope)-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AFPUB-2018-GEN-001-DRAFT06- -Abuse Contact Policy Update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US" sz="1600" dirty="0">
              <a:solidFill>
                <a:srgbClr val="F27D0A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91E8062-FFE5-C548-888C-981E6063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CE1570A-9667-A242-9081-92BA9C7BFE2B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0586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3FB70FFD-A2CC-B64C-BF16-3C156D60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APNIC Policy Proposals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801E550-9800-5746-8D8D-8D652740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prop-130: Modification of transfer policies </a:t>
            </a:r>
            <a:r>
              <a:rPr lang="en-AU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prop-133: Clarification of Sub-Assignments </a:t>
            </a:r>
            <a:r>
              <a:rPr lang="en-AU" altLang="en-US" sz="1600">
                <a:solidFill>
                  <a:srgbClr val="F27D0A"/>
                </a:solidFill>
              </a:rPr>
              <a:t>[Under discussion]</a:t>
            </a:r>
            <a:endParaRPr lang="en-AU" altLang="en-US" sz="1600">
              <a:solidFill>
                <a:srgbClr val="00B050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prop-134: PDP Update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600">
              <a:solidFill>
                <a:srgbClr val="F27D0A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4D54C04-B5AB-0846-A89D-8589EA9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CD8E7F7A-3444-1F42-BABA-718BD882A64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E88B1105-32D2-D342-B040-A21447E3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buFont typeface="Times New Roman" charset="0"/>
              <a:buNone/>
              <a:defRPr/>
            </a:pPr>
            <a:r>
              <a:rPr lang="en-US" sz="2000" b="1"/>
              <a:t>ARIN Policies Pending Implementation by 22 April 2020</a:t>
            </a: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05A614DC-EB43-4047-A615-8E820B25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ARIN-2017-12: Require New POC Validation Upon Reassignment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ARIN-2018-</a:t>
            </a:r>
            <a:r>
              <a:rPr lang="en-US" altLang="en-US" sz="1600">
                <a:solidFill>
                  <a:srgbClr val="002B49"/>
                </a:solidFill>
              </a:rPr>
              <a:t>5: Disallow Third-party Organization Record Creation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2B49"/>
                </a:solidFill>
              </a:rPr>
              <a:t>ARIN-2019-3: Update 4.10 – IPv6 Deployment Block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2B49"/>
                </a:solidFill>
              </a:rPr>
              <a:t>ARIN-2019-8: Clarification of Section 4.10 for Multiple Discrete Networks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2B49"/>
                </a:solidFill>
              </a:rPr>
              <a:t>ARIN-2019-15: Hijacking Authorization Not-intended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B4279A4C-4CD9-5B4B-A2A8-439576BF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3DBA659-6CF9-FC45-BC69-DDA70E483A13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34956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DD6EBED8-2B99-2B42-9F0E-22BCEDBD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ARIN Recommended Draft Policies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B17BCBF-845C-6F4A-B858-E016AA8E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ARIN-2018-6: Clarify Reassignment Requirements in 4.2.3.7.1 - </a:t>
            </a:r>
            <a:r>
              <a:rPr lang="en-US" sz="1600">
                <a:solidFill>
                  <a:srgbClr val="F27D0A"/>
                </a:solidFill>
              </a:rPr>
              <a:t>[pending Board of Trustees review]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ARIN-2019-10: Inter-RIR M&amp;A - </a:t>
            </a:r>
            <a:r>
              <a:rPr 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ARIN-2019-20: Harmonization of Maximum Allocation Requirements under Sections 4.1.8 (ARIN Waitlist) and 4.2.2 (Initial Allocation to ISPs) - </a:t>
            </a:r>
            <a:r>
              <a:rPr lang="en-US" sz="1600">
                <a:solidFill>
                  <a:srgbClr val="F27D0A"/>
                </a:solidFill>
              </a:rPr>
              <a:t>[under discussion]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B454EF89-3DAD-C64A-82E3-23F6E6B2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0C7AC246-00B6-5640-B665-70DF837B48C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30572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79A4B93F-9E0E-C94A-863A-F95D6F34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ARIN Draft Policies Under Discussion</a:t>
            </a: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EC8FDE4-913B-FE49-ACE2-A0E538A7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ARIN-2019-1: Clarify Section 4 IPv4 Request Requirements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ARIN-2019-12: M&amp;A Legal Jurisdiction Exclusion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ARIN-2019-21: Reserved Pool Replenishment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/>
              <a:t>ARIN-2020-1: Clarify Holding Period for Resources Received via 4.1.8 Waitlist</a:t>
            </a:r>
            <a:endParaRPr lang="en-US" sz="1600">
              <a:solidFill>
                <a:srgbClr val="F27D0A"/>
              </a:solidFill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600"/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600"/>
              <a:t>ARIN-edit-2020_1: Clarify Holdings Restriction for Section 4.1.8 Wait List Entries </a:t>
            </a:r>
            <a:r>
              <a:rPr lang="en-US" sz="1600">
                <a:solidFill>
                  <a:srgbClr val="F27D0A"/>
                </a:solidFill>
              </a:rPr>
              <a:t>[editorial change]</a:t>
            </a:r>
            <a:endParaRPr lang="en-AU" sz="1600"/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63160323-5543-DA45-A9A6-964A3AFD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C411275-CBA3-2542-B448-C34A40E0DFD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15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2289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>
            <a:extLst>
              <a:ext uri="{FF2B5EF4-FFF2-40B4-BE49-F238E27FC236}">
                <a16:creationId xmlns:a16="http://schemas.microsoft.com/office/drawing/2014/main" id="{B22CA715-3A73-BD47-934D-CE7EBD9F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ARIN Newly Received Proposals</a:t>
            </a: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D3B80F63-7549-B34C-8FC9-8AFA717CF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>
              <a:buFont typeface="Times New Roman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>
                <a:solidFill>
                  <a:srgbClr val="000000"/>
                </a:solidFill>
              </a:rPr>
              <a:t>ARIN-prop-282: Grandfathering of Organizations Removed from Waitlist by Implementation of ARIN-2019-16 </a:t>
            </a:r>
            <a:r>
              <a:rPr lang="en-US" sz="1600">
                <a:solidFill>
                  <a:srgbClr val="F27D0A"/>
                </a:solidFill>
              </a:rPr>
              <a:t>[received 10 January 2020]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AU" sz="1600">
                <a:solidFill>
                  <a:srgbClr val="000000"/>
                </a:solidFill>
              </a:rPr>
              <a:t>ARIN-prop-285: IPv6 Nano-Allocations </a:t>
            </a:r>
            <a:r>
              <a:rPr lang="en-US" sz="1600">
                <a:solidFill>
                  <a:srgbClr val="F27D0A"/>
                </a:solidFill>
              </a:rPr>
              <a:t>[received 18 February 2020]</a:t>
            </a:r>
            <a:endParaRPr lang="en-AU" sz="1600">
              <a:solidFill>
                <a:srgbClr val="F27D0A"/>
              </a:solidFill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DF1FCA00-B85B-5A4E-8D4A-CD6389FD2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7F8E133-751B-4C4F-911E-75885232FE9B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16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4506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858F15E-C527-D44F-BF36-71DD10F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BCAB99D0-D12A-EF4B-BC5F-F8C11719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LAC-2020-10 Allow sub allocation recipient to sign ROA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LAC-2020-9 PDP moderators election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LAC-2020-8 Add short descriptor to proposal identifier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LAC-2020-7 PDP adjustments to improve proposal quality and participation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LAC-2020-6 Several PDP adjustments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LAC-2020-5 Proposal adoption for discussion and consensus call for working document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A40187A-24FF-3049-A4A3-A19BABFF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526496D8-EB8D-F242-A682-22F8895462EF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2839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F179739B-DAD3-0549-8593-9E310E7C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EDC516B-4827-4F4A-B7CF-6A2D558F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LAC-2020-4 Board functions in the PDP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LAC-2020-3 Impact Analysis to be obligatory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 Add operational IPv6 as requirement for IPv4 transfer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LAC-2019-8 Adjustment to the time period for a proposal to be presented at the Public Forum </a:t>
            </a:r>
            <a:r>
              <a:rPr lang="en-US" altLang="en-US" sz="1600">
                <a:solidFill>
                  <a:srgbClr val="2A6099"/>
                </a:solidFill>
              </a:rPr>
              <a:t>[Implemented]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06A5A46-ADD1-0149-98E1-B3A3810B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D3BCF460-E6F3-5E42-9217-F916E0340A07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18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288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11AFB78-CAC2-6C4C-8780-1900C7D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5988"/>
            <a:ext cx="82057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2B49"/>
                </a:solidFill>
              </a:rPr>
              <a:t>RIPE Policy Proposals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56EB267D-BB84-F748-B028-19CC9A8E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0813"/>
            <a:ext cx="8496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2019-04: Validation of </a:t>
            </a:r>
            <a:r>
              <a:rPr lang="en-US" altLang="en-US" sz="1600" dirty="0">
                <a:solidFill>
                  <a:srgbClr val="002060"/>
                </a:solidFill>
              </a:rPr>
              <a:t>“</a:t>
            </a:r>
            <a:r>
              <a:rPr lang="en-US" altLang="fr-FR" sz="1600" dirty="0">
                <a:solidFill>
                  <a:srgbClr val="002060"/>
                </a:solidFill>
              </a:rPr>
              <a:t>abuse-mailbox</a:t>
            </a:r>
            <a:r>
              <a:rPr lang="en-US" altLang="en-US" sz="1600" dirty="0">
                <a:solidFill>
                  <a:srgbClr val="002060"/>
                </a:solidFill>
              </a:rPr>
              <a:t>”</a:t>
            </a:r>
            <a:r>
              <a:rPr lang="en-US" altLang="fr-FR" sz="1600" dirty="0">
                <a:solidFill>
                  <a:srgbClr val="002060"/>
                </a:solidFill>
              </a:rPr>
              <a:t> </a:t>
            </a:r>
            <a:r>
              <a:rPr lang="en-US" altLang="fr-FR" sz="1600" dirty="0">
                <a:solidFill>
                  <a:srgbClr val="FF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2019-06: Multiple Editorial Changes in IPv6 Policy </a:t>
            </a:r>
            <a:r>
              <a:rPr lang="en-US" altLang="fr-FR" sz="1600" dirty="0">
                <a:solidFill>
                  <a:srgbClr val="00B050"/>
                </a:solidFill>
              </a:rPr>
              <a:t>[Accepted]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2019-07: Default assignment size for IXPs </a:t>
            </a:r>
            <a:r>
              <a:rPr lang="en-US" altLang="fr-FR" sz="1600" dirty="0">
                <a:solidFill>
                  <a:srgbClr val="FF0000"/>
                </a:solidFill>
              </a:rPr>
              <a:t>[Abandoned] 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2019-08: SLURM file for Unallocated and Unassigned RIPE NCC Address Space </a:t>
            </a:r>
            <a:r>
              <a:rPr lang="en-US" altLang="fr-FR" sz="1600" dirty="0">
                <a:solidFill>
                  <a:srgbClr val="FF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3D40799-0AAE-3C41-BCED-F0089797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D3B8CF-0EC8-2145-AAA8-9E698031BB34}" type="slidenum">
              <a:rPr lang="pt-BR" altLang="fr-FR" sz="700" b="1">
                <a:solidFill>
                  <a:srgbClr val="002B49"/>
                </a:solidFill>
              </a:rPr>
              <a:pPr eaLnBrk="1" hangingPunct="1"/>
              <a:t>19</a:t>
            </a:fld>
            <a:endParaRPr lang="pt-BR" altLang="fr-FR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5495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71550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/>
        </p:nvGraphicFramePr>
        <p:xfrm>
          <a:off x="1492250" y="1428750"/>
          <a:ext cx="6219825" cy="341153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RIR &amp; ICANN Observers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Advise ICANN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member to ICANN NomCom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Telephonic 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Annually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CA85C250-783A-1847-9DF7-C8FCFB68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(next 6 months)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5153E9F-14E7-124C-B9A3-D62E2BCE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ARIN 47 – Online, 12-14 April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LACNIC 35 – Online, 10-14 May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RIPE 82 – Online, 17-21 May 2021 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APNIC 51 – Online, 22 February – 4 March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AFRINIC 33 TBC</a:t>
            </a:r>
          </a:p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DCBF80AB-2CB4-D94B-802C-DC2DB49E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97B5300-6BBC-3249-824E-5C1F6B3A34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20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176F7C87-2E48-224F-918C-23964B77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IPv4 Allocation Status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0CE18583-6DE9-0442-973F-7379F051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4B914F0-4CB9-6E4E-8505-CB47A069C1B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49709-2502-6447-803B-6F60868DE31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049338"/>
          <a:ext cx="7086600" cy="342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RIR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IPv4 Allocation Size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AFRINIC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/22 (Slow Start)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APNIC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/23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ARIN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LACNIC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</a:t>
                      </a:r>
                      <a:r>
                        <a:rPr lang="en-US" sz="1800"/>
                        <a:t>22 (Max)</a:t>
                      </a:r>
                      <a:endParaRPr lang="en-US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RIPE NCC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/24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57" name="Rectangle 2">
            <a:extLst>
              <a:ext uri="{FF2B5EF4-FFF2-40B4-BE49-F238E27FC236}">
                <a16:creationId xmlns:a16="http://schemas.microsoft.com/office/drawing/2014/main" id="{77E6976B-D2D8-D845-8642-D87488F1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30738"/>
            <a:ext cx="667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https://www.nro.net/rir-comparative-policy-overview-2020-q1/</a:t>
            </a:r>
            <a:r>
              <a:rPr lang="en-AU" altLang="en-US" sz="1400" dirty="0">
                <a:solidFill>
                  <a:schemeClr val="accent2"/>
                </a:solidFill>
              </a:rPr>
              <a:t>   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Thank you. </a:t>
            </a: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8385"/>
              </p:ext>
            </p:extLst>
          </p:nvPr>
        </p:nvGraphicFramePr>
        <p:xfrm>
          <a:off x="1477963" y="1492250"/>
          <a:ext cx="5876925" cy="323056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Wafa Dahmani Zaafouri*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Mike Silber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Saul Stein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Aftab Siddiqui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Shubham Saran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Martin Hannigan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 [Chair]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Louis Lee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Mar 2020 – Mar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Nurani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Nimpuno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Filiz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Yilmaz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[Vice 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dirty="0">
                <a:solidFill>
                  <a:srgbClr val="0A406B"/>
                </a:solidFill>
                <a:ea typeface="Arial"/>
                <a:cs typeface="Arial"/>
              </a:rPr>
              <a:t>2021 Address Council Members </a:t>
            </a:r>
            <a:endParaRPr lang="en-US" altLang="x-none" sz="2249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076575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2917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36800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08375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26878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ASO-AC members follow their respective RIR’s policy forum for any proposed </a:t>
            </a: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2021 Policy Proposal Facilitator Team (PPFT):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</a:rPr>
              <a:t>-</a:t>
            </a:r>
            <a:r>
              <a:rPr lang="en-US" altLang="en-US" sz="1800" dirty="0">
                <a:solidFill>
                  <a:srgbClr val="002060"/>
                </a:solidFill>
              </a:rPr>
              <a:t>(AFRINIC)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-(APNIC)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-(ARIN)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-(LACNIC)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  <a:ea typeface="新細明體" panose="02020500000000000000" pitchFamily="18" charset="-120"/>
              </a:rPr>
              <a:t>-</a:t>
            </a:r>
            <a:r>
              <a:rPr lang="en-AU" altLang="en-US" sz="1800" i="1" dirty="0">
                <a:solidFill>
                  <a:srgbClr val="002060"/>
                </a:solidFill>
                <a:ea typeface="新細明體" panose="02020500000000000000" pitchFamily="18" charset="-120"/>
              </a:rPr>
              <a:t>(</a:t>
            </a:r>
            <a:r>
              <a:rPr lang="en-US" altLang="en-US" sz="1800" dirty="0">
                <a:solidFill>
                  <a:srgbClr val="002060"/>
                </a:solidFill>
              </a:rPr>
              <a:t>RIPE NCC)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Annual Face to Face </a:t>
            </a:r>
            <a:r>
              <a:rPr lang="en-US" altLang="en-US" sz="1800" dirty="0">
                <a:solidFill>
                  <a:srgbClr val="002B49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 </a:t>
            </a:r>
            <a:r>
              <a:rPr lang="en-US" altLang="en-US" sz="1800" dirty="0">
                <a:solidFill>
                  <a:srgbClr val="002B49"/>
                </a:solidFill>
              </a:rPr>
              <a:t>(Except for discussion related to ICANN Board Elections)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C00000"/>
                </a:solidFill>
              </a:rPr>
              <a:t>(postponed till further notice)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New 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public records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pipermail</a:t>
            </a:r>
            <a:r>
              <a:rPr lang="en-US" altLang="en-US" sz="1600" dirty="0">
                <a:solidFill>
                  <a:srgbClr val="0070C0"/>
                </a:solidFill>
              </a:rPr>
              <a:t>/ac-discuss/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Normally First Wednesday of the month at 12:00 PM UTC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Meeting Calendar </a:t>
            </a: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-ac/meetings/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Maemura Akinori  </a:t>
            </a:r>
            <a:endParaRPr lang="en-US" altLang="en-US" sz="1800" b="1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Seat 10 ICANN Board, 2019 - 2022 (from APNIC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Ron da Silva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Seat 9 ICANN Board,  2018 - 2021 (from ARIN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Pankaj Chaturvedi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ASO Representative in the ICANN NomCom – 2020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99CD2-A16E-4F49-8D18-39D06B2E30FD}"/>
              </a:ext>
            </a:extLst>
          </p:cNvPr>
          <p:cNvSpPr/>
          <p:nvPr/>
        </p:nvSpPr>
        <p:spPr>
          <a:xfrm>
            <a:off x="346282" y="1048544"/>
            <a:ext cx="402648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sz="2250" b="1" dirty="0">
                <a:solidFill>
                  <a:srgbClr val="0A406B"/>
                </a:solidFill>
                <a:latin typeface="+mj-lt"/>
                <a:ea typeface="Arial"/>
                <a:cs typeface="Arial"/>
              </a:rPr>
              <a:t>ASO AC 2021 Appointments</a:t>
            </a:r>
            <a:endParaRPr lang="en-GB" sz="2250" b="1" dirty="0">
              <a:solidFill>
                <a:srgbClr val="0A406B"/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CF209AE8-5F08-3E43-8DF5-37F766CE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81944"/>
            <a:ext cx="81359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Seat 9 ICANN Board Start of selection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Nomination Phase: 15 September 2020  – 22 November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Comment Phase: 21 December 2020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ICANN Due Diligence for nominated candidates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Interview Phase: 25 January 2021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(deliberation): 1 – 16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(voting): 19 – 25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Announcement of selected candidate: around 30 April 2021Term 2021</a:t>
            </a:r>
          </a:p>
          <a:p>
            <a:pPr marL="457200" lvl="1" indent="0"/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Representative to ICANN NomCom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– 2022 Term</a:t>
            </a:r>
          </a:p>
        </p:txBody>
      </p:sp>
    </p:spTree>
    <p:extLst>
      <p:ext uri="{BB962C8B-B14F-4D97-AF65-F5344CB8AC3E}">
        <p14:creationId xmlns:p14="http://schemas.microsoft.com/office/powerpoint/2010/main" val="36022279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467D7102-F385-5647-95BF-65B5F886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Regional Policy Updates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3C6D1014-46CD-7845-9391-83DA64F2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(last 6 months)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AC7F97C-9D72-5447-B8B2-3BE90D0F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RIPE 81 - online, 27 -30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https://ripe81.ripe.net/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ARIN 46 -  online, 14,15 &amp; 23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https://www.arin.net/participate/meetings/ARIN46/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LACNIC 34 – online, 2 - 9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https://www.lacnic.net/lacnic34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AFRINIC 32 – online, 14 - 18 September 2020</a:t>
            </a:r>
          </a:p>
          <a:p>
            <a:pPr marL="857250" lvl="3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</a:rPr>
              <a:t>https://2020.internetsummit.africa/</a:t>
            </a:r>
            <a:r>
              <a:rPr lang="en-US" altLang="en-US" sz="1800" dirty="0" err="1">
                <a:solidFill>
                  <a:schemeClr val="accent2"/>
                </a:solidFill>
              </a:rPr>
              <a:t>en</a:t>
            </a:r>
            <a:r>
              <a:rPr lang="en-US" altLang="en-US" sz="1800" dirty="0">
                <a:solidFill>
                  <a:schemeClr val="accent2"/>
                </a:solidFill>
              </a:rPr>
              <a:t>/</a:t>
            </a: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APNIC 50 - online 8 - 10 September 2020 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en-US" sz="1800" dirty="0" err="1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conference.apnic.net</a:t>
            </a: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/50/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436563" indent="-285750" eaLnBrk="1" hangingPunct="1"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E5BB960D-584E-1A45-A96A-2DFD8E23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F1C4387-FEBF-1E4F-8D34-40BB51E0F8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15094</TotalTime>
  <Words>1353</Words>
  <Application>Microsoft Macintosh PowerPoint</Application>
  <PresentationFormat>Custom</PresentationFormat>
  <Paragraphs>281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ＭＳ Ｐゴシック</vt:lpstr>
      <vt:lpstr>Times New Roman</vt:lpstr>
      <vt:lpstr>新細明體</vt:lpstr>
      <vt:lpstr>Symbol</vt:lpstr>
      <vt:lpstr>Arial Rounded MT Bold</vt:lpstr>
      <vt:lpstr>Arial Black</vt:lpstr>
      <vt:lpstr>Century Gothic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2021 Address Council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German Valdez Aviles</cp:lastModifiedBy>
  <cp:revision>424</cp:revision>
  <cp:lastPrinted>2017-09-12T04:32:54Z</cp:lastPrinted>
  <dcterms:created xsi:type="dcterms:W3CDTF">2011-12-06T05:23:30Z</dcterms:created>
  <dcterms:modified xsi:type="dcterms:W3CDTF">2021-01-27T07:22:17Z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