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embeddedFontLst>
    <p:embeddedFont>
      <p:font typeface="Roboto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font" Target="fonts/Roboto-bold.fntdata"/><Relationship Id="rId10" Type="http://schemas.openxmlformats.org/officeDocument/2006/relationships/slide" Target="slides/slide5.xml"/><Relationship Id="rId21" Type="http://schemas.openxmlformats.org/officeDocument/2006/relationships/font" Target="fonts/Roboto-regular.fntdata"/><Relationship Id="rId13" Type="http://schemas.openxmlformats.org/officeDocument/2006/relationships/slide" Target="slides/slide8.xml"/><Relationship Id="rId24" Type="http://schemas.openxmlformats.org/officeDocument/2006/relationships/font" Target="fonts/Roboto-boldItalic.fntdata"/><Relationship Id="rId12" Type="http://schemas.openxmlformats.org/officeDocument/2006/relationships/slide" Target="slides/slide7.xml"/><Relationship Id="rId23" Type="http://schemas.openxmlformats.org/officeDocument/2006/relationships/font" Target="fonts/Robot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199b1115b4_0_9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2199b1115b4_0_9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2199b1115b4_0_9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2199b1115b4_0_9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199b1115b4_0_9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2199b1115b4_0_9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199b1115b4_0_9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199b1115b4_0_9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2199b1115b4_0_9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2199b1115b4_0_9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2199b1115b4_0_9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2199b1115b4_0_9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199b1115b4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199b1115b4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199b1115b4_0_6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199b1115b4_0_6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199b1115b4_0_6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199b1115b4_0_6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199b1115b4_0_6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199b1115b4_0_6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199b1115b4_0_6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199b1115b4_0_6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199b1115b4_0_6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199b1115b4_0_6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199b1115b4_0_9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2199b1115b4_0_9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199b1115b4_0_9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2199b1115b4_0_9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7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0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0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Global Policy Development Process</a:t>
            </a:r>
            <a:endParaRPr/>
          </a:p>
        </p:txBody>
      </p:sp>
      <p:sp>
        <p:nvSpPr>
          <p:cNvPr id="68" name="Google Shape;68;p13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ASO/AC Procedures </a:t>
            </a:r>
            <a:r>
              <a:rPr lang="en"/>
              <a:t>review - Section 6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Highlights </a:t>
            </a:r>
            <a:endParaRPr/>
          </a:p>
        </p:txBody>
      </p:sp>
      <p:sp>
        <p:nvSpPr>
          <p:cNvPr id="122" name="Google Shape;122;p22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RATIFICATION (continuing)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ASO/AC to vote </a:t>
            </a:r>
            <a:r>
              <a:rPr lang="en"/>
              <a:t>seeking</a:t>
            </a:r>
            <a:r>
              <a:rPr lang="en"/>
              <a:t> majority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(</a:t>
            </a:r>
            <a:r>
              <a:rPr i="1" lang="en"/>
              <a:t>* current text says nothing about </a:t>
            </a:r>
            <a:r>
              <a:rPr b="1" i="1" lang="en"/>
              <a:t>voting on what</a:t>
            </a:r>
            <a:r>
              <a:rPr lang="en"/>
              <a:t>?)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b="1" i="1" lang="en"/>
              <a:t>Assuming it refers to vote on accept or not the PPFT report</a:t>
            </a:r>
            <a:endParaRPr b="1" i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i="1" lang="en"/>
              <a:t>What if no majority is reached?</a:t>
            </a:r>
            <a:endParaRPr b="1" i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3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Highlights </a:t>
            </a:r>
            <a:endParaRPr/>
          </a:p>
        </p:txBody>
      </p:sp>
      <p:sp>
        <p:nvSpPr>
          <p:cNvPr id="128" name="Google Shape;128;p23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RATIFICATION (continuing)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Easy case: </a:t>
            </a:r>
            <a:r>
              <a:rPr b="1" lang="en"/>
              <a:t>Send to ICANN for their ratification</a:t>
            </a:r>
            <a:endParaRPr b="1"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PPFT report says </a:t>
            </a:r>
            <a:r>
              <a:rPr lang="en"/>
              <a:t>process was followed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ASO/AC vote and get majority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ICANN will follow its ratification process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en"/>
              <a:t>(* should we reference this ICANN document?)</a:t>
            </a:r>
            <a:endParaRPr i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Highlights </a:t>
            </a:r>
            <a:endParaRPr/>
          </a:p>
        </p:txBody>
      </p:sp>
      <p:sp>
        <p:nvSpPr>
          <p:cNvPr id="134" name="Google Shape;134;p2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RATIFICATION (continuing)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Not so</a:t>
            </a:r>
            <a:r>
              <a:rPr lang="en"/>
              <a:t> easy case: </a:t>
            </a:r>
            <a:r>
              <a:rPr b="1" lang="en"/>
              <a:t>Inform NRO about issues found in the process</a:t>
            </a:r>
            <a:endParaRPr b="1"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PPFT report says process was </a:t>
            </a:r>
            <a:r>
              <a:rPr b="1" lang="en"/>
              <a:t>NOT</a:t>
            </a:r>
            <a:r>
              <a:rPr lang="en"/>
              <a:t> followed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ASO/AC vote and get majority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/>
              <a:t>Proposal should then return to discussion in each RIR</a:t>
            </a:r>
            <a:endParaRPr b="1" i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Highlights </a:t>
            </a:r>
            <a:endParaRPr/>
          </a:p>
        </p:txBody>
      </p:sp>
      <p:sp>
        <p:nvSpPr>
          <p:cNvPr id="140" name="Google Shape;140;p25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RATIFICATION (continuing)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NOT</a:t>
            </a:r>
            <a:r>
              <a:rPr b="1" lang="en"/>
              <a:t> </a:t>
            </a:r>
            <a:r>
              <a:rPr lang="en"/>
              <a:t>easy case: </a:t>
            </a:r>
            <a:r>
              <a:rPr b="1" lang="en"/>
              <a:t>Ask</a:t>
            </a:r>
            <a:r>
              <a:rPr b="1" lang="en"/>
              <a:t> NRO for more time</a:t>
            </a:r>
            <a:endParaRPr b="1"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Assuming this happens when ASO/AC can't reach agreement on PPFT report (no majority reached in the voting)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What to do next? New report and new voting?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We would need a deadlock solution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Maybe default would be reject and send back to NRO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6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Highlights </a:t>
            </a:r>
            <a:endParaRPr/>
          </a:p>
        </p:txBody>
      </p:sp>
      <p:sp>
        <p:nvSpPr>
          <p:cNvPr id="146" name="Google Shape;146;p26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RATIFICATION (continuing)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If ICANN board rejects proposal</a:t>
            </a:r>
            <a:endParaRPr b="1"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MoU states that ASO/AC and NRO could discuss issues appointed by ICANN board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Current text says nothing about for how long such "discussion" could take place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Giving Context</a:t>
            </a:r>
            <a:endParaRPr/>
          </a:p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Current text needed update on old/stale references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Fix some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Whole </a:t>
            </a:r>
            <a:r>
              <a:rPr lang="en"/>
              <a:t>section</a:t>
            </a:r>
            <a:r>
              <a:rPr lang="en"/>
              <a:t> would benefit of a complete review: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Improve readability/text flow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Paragraphs seems not "connected". Maybe due to partial updates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Giving Context</a:t>
            </a:r>
            <a:endParaRPr/>
          </a:p>
        </p:txBody>
      </p:sp>
      <p:sp>
        <p:nvSpPr>
          <p:cNvPr id="80" name="Google Shape;80;p15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Ideas about what to update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Some comments in the mailing list and in the meeting in Serbia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Presenting a draft of the section with the updates/changes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Highlights </a:t>
            </a:r>
            <a:endParaRPr/>
          </a:p>
        </p:txBody>
      </p:sp>
      <p:sp>
        <p:nvSpPr>
          <p:cNvPr id="86" name="Google Shape;86;p16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OVERVIEW</a:t>
            </a:r>
            <a:r>
              <a:rPr lang="en"/>
              <a:t> paragraph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Statement of </a:t>
            </a:r>
            <a:r>
              <a:rPr lang="en"/>
              <a:t>responsibilities</a:t>
            </a:r>
            <a:r>
              <a:rPr lang="en"/>
              <a:t> according to the MoU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en"/>
              <a:t>* (should we include link/reference to this document?)</a:t>
            </a:r>
            <a:endParaRPr b="1" i="1"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Summary of ASO/AC actions in the process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Highlights </a:t>
            </a:r>
            <a:endParaRPr/>
          </a:p>
        </p:txBody>
      </p:sp>
      <p:sp>
        <p:nvSpPr>
          <p:cNvPr id="92" name="Google Shape;92;p17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DEFINITIONS</a:t>
            </a:r>
            <a:r>
              <a:rPr lang="en"/>
              <a:t> paragraph [</a:t>
            </a:r>
            <a:r>
              <a:rPr i="1" lang="en"/>
              <a:t>new</a:t>
            </a:r>
            <a:r>
              <a:rPr lang="en"/>
              <a:t>]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Facilitators. Role and group formation</a:t>
            </a:r>
            <a:endParaRPr b="1" i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How proposals can be presented: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i="1" lang="en"/>
              <a:t>Via RIR directly to RIRs following their procedures</a:t>
            </a:r>
            <a:endParaRPr i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i="1" lang="en"/>
              <a:t>PPFT role, to oversee and inform group</a:t>
            </a:r>
            <a:endParaRPr i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Highlights </a:t>
            </a:r>
            <a:endParaRPr/>
          </a:p>
        </p:txBody>
      </p:sp>
      <p:sp>
        <p:nvSpPr>
          <p:cNvPr id="98" name="Google Shape;98;p18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DEFINITIONS</a:t>
            </a:r>
            <a:r>
              <a:rPr lang="en"/>
              <a:t> paragraph [</a:t>
            </a:r>
            <a:r>
              <a:rPr i="1" lang="en"/>
              <a:t>new</a:t>
            </a:r>
            <a:r>
              <a:rPr lang="en"/>
              <a:t>]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How proposals can be presented: (continuing)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i="1" lang="en"/>
              <a:t>Via ASO/AC</a:t>
            </a:r>
            <a:endParaRPr i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i="1" lang="en"/>
              <a:t>MoU not clear on what it is expected</a:t>
            </a:r>
            <a:endParaRPr i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i="1" lang="en"/>
              <a:t>Assuming group would help proposer in drafting and guiding through RIR processes</a:t>
            </a:r>
            <a:endParaRPr i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b="1" i="1" lang="en">
                <a:highlight>
                  <a:srgbClr val="1155CC"/>
                </a:highlight>
              </a:rPr>
              <a:t>ASO/AC should first meet to define if idea would fit as global policy</a:t>
            </a:r>
            <a:endParaRPr b="1" i="1">
              <a:highlight>
                <a:srgbClr val="1155CC"/>
              </a:highligh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Highlights </a:t>
            </a:r>
            <a:endParaRPr/>
          </a:p>
        </p:txBody>
      </p:sp>
      <p:sp>
        <p:nvSpPr>
          <p:cNvPr id="104" name="Google Shape;104;p19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DEFINITIONS</a:t>
            </a:r>
            <a:r>
              <a:rPr lang="en"/>
              <a:t> paragraph [</a:t>
            </a:r>
            <a:r>
              <a:rPr i="1" lang="en"/>
              <a:t>new</a:t>
            </a:r>
            <a:r>
              <a:rPr lang="en"/>
              <a:t>]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How proposals can be presented: (continuing)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i="1" lang="en"/>
              <a:t>From ICANN board</a:t>
            </a:r>
            <a:endParaRPr i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i="1" lang="en"/>
              <a:t>Also, MoU not clear on what it is expected</a:t>
            </a:r>
            <a:endParaRPr i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i="1" lang="en"/>
              <a:t>Assuming group would help proposer in drafting and guiding through RIR processes</a:t>
            </a:r>
            <a:endParaRPr i="1"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i="1" lang="en"/>
              <a:t>Form a specific PPFT for this</a:t>
            </a:r>
            <a:endParaRPr i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i="1" lang="en"/>
              <a:t>ICANN to nominate a proposer</a:t>
            </a:r>
            <a:endParaRPr i="1"/>
          </a:p>
          <a:p>
            <a:pPr indent="0" lvl="0" marL="914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i="1">
              <a:highlight>
                <a:srgbClr val="1155CC"/>
              </a:highligh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Highlights </a:t>
            </a:r>
            <a:endParaRPr/>
          </a:p>
        </p:txBody>
      </p:sp>
      <p:sp>
        <p:nvSpPr>
          <p:cNvPr id="110" name="Google Shape;110;p20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DISCUSSION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Taken place in RIR fora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PFFT to oversee and inform group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i="1" lang="en"/>
              <a:t>Current text mention the need to inform ICANN. No need for that. ICANN has its one set of procedures and it covers that</a:t>
            </a:r>
            <a:endParaRPr b="1" i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Highlights </a:t>
            </a:r>
            <a:endParaRPr/>
          </a:p>
        </p:txBody>
      </p:sp>
      <p:sp>
        <p:nvSpPr>
          <p:cNvPr id="116" name="Google Shape;116;p2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RATIFICATION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NRO to inform ASO/AC about consensus in RIRs fora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ASO/AC to </a:t>
            </a:r>
            <a:r>
              <a:rPr lang="en"/>
              <a:t>have 60 days to ratify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PPTF to elaborate a report about the process</a:t>
            </a:r>
            <a:endParaRPr b="1" i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1A237E"/>
      </a:accent5>
      <a:accent6>
        <a:srgbClr val="F4B400"/>
      </a:accent6>
      <a:hlink>
        <a:srgbClr val="1A237E"/>
      </a:hlink>
      <a:folHlink>
        <a:srgbClr val="1A2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