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sldIdLst>
    <p:sldId id="256" r:id="rId2"/>
    <p:sldId id="352" r:id="rId3"/>
    <p:sldId id="354" r:id="rId4"/>
    <p:sldId id="355" r:id="rId5"/>
    <p:sldId id="357" r:id="rId6"/>
    <p:sldId id="358" r:id="rId7"/>
    <p:sldId id="370" r:id="rId8"/>
    <p:sldId id="378" r:id="rId9"/>
    <p:sldId id="415" r:id="rId10"/>
    <p:sldId id="382" r:id="rId11"/>
    <p:sldId id="391" r:id="rId12"/>
    <p:sldId id="393" r:id="rId13"/>
    <p:sldId id="394" r:id="rId14"/>
  </p:sldIdLst>
  <p:sldSz cx="12192000" cy="6858000"/>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54" autoAdjust="0"/>
    <p:restoredTop sz="94660"/>
  </p:normalViewPr>
  <p:slideViewPr>
    <p:cSldViewPr snapToGrid="0">
      <p:cViewPr varScale="1">
        <p:scale>
          <a:sx n="86" d="100"/>
          <a:sy n="86" d="100"/>
        </p:scale>
        <p:origin x="76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286071-7D19-4ADF-8C73-E642E57AA020}" type="datetimeFigureOut">
              <a:rPr lang="sv-SE" smtClean="0"/>
              <a:t>2023-03-11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A68E240-64A4-454C-B250-C4FAC6E5522D}" type="slidenum">
              <a:rPr lang="sv-SE" smtClean="0"/>
              <a:t>‹#›</a:t>
            </a:fld>
            <a:endParaRPr lang="sv-SE"/>
          </a:p>
        </p:txBody>
      </p:sp>
    </p:spTree>
    <p:extLst>
      <p:ext uri="{BB962C8B-B14F-4D97-AF65-F5344CB8AC3E}">
        <p14:creationId xmlns:p14="http://schemas.microsoft.com/office/powerpoint/2010/main" val="4257655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286071-7D19-4ADF-8C73-E642E57AA020}" type="datetimeFigureOut">
              <a:rPr lang="sv-SE" smtClean="0"/>
              <a:t>2023-03-11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A68E240-64A4-454C-B250-C4FAC6E5522D}" type="slidenum">
              <a:rPr lang="sv-SE" smtClean="0"/>
              <a:t>‹#›</a:t>
            </a:fld>
            <a:endParaRPr lang="sv-SE"/>
          </a:p>
        </p:txBody>
      </p:sp>
    </p:spTree>
    <p:extLst>
      <p:ext uri="{BB962C8B-B14F-4D97-AF65-F5344CB8AC3E}">
        <p14:creationId xmlns:p14="http://schemas.microsoft.com/office/powerpoint/2010/main" val="4235010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286071-7D19-4ADF-8C73-E642E57AA020}" type="datetimeFigureOut">
              <a:rPr lang="sv-SE" smtClean="0"/>
              <a:t>2023-03-11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A68E240-64A4-454C-B250-C4FAC6E5522D}" type="slidenum">
              <a:rPr lang="sv-SE" smtClean="0"/>
              <a:t>‹#›</a:t>
            </a:fld>
            <a:endParaRPr lang="sv-SE"/>
          </a:p>
        </p:txBody>
      </p:sp>
    </p:spTree>
    <p:extLst>
      <p:ext uri="{BB962C8B-B14F-4D97-AF65-F5344CB8AC3E}">
        <p14:creationId xmlns:p14="http://schemas.microsoft.com/office/powerpoint/2010/main" val="3072281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286071-7D19-4ADF-8C73-E642E57AA020}" type="datetimeFigureOut">
              <a:rPr lang="sv-SE" smtClean="0"/>
              <a:t>2023-03-11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A68E240-64A4-454C-B250-C4FAC6E5522D}" type="slidenum">
              <a:rPr lang="sv-SE" smtClean="0"/>
              <a:t>‹#›</a:t>
            </a:fld>
            <a:endParaRPr lang="sv-SE"/>
          </a:p>
        </p:txBody>
      </p:sp>
    </p:spTree>
    <p:extLst>
      <p:ext uri="{BB962C8B-B14F-4D97-AF65-F5344CB8AC3E}">
        <p14:creationId xmlns:p14="http://schemas.microsoft.com/office/powerpoint/2010/main" val="2718005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286071-7D19-4ADF-8C73-E642E57AA020}" type="datetimeFigureOut">
              <a:rPr lang="sv-SE" smtClean="0"/>
              <a:t>2023-03-11</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A68E240-64A4-454C-B250-C4FAC6E5522D}" type="slidenum">
              <a:rPr lang="sv-SE" smtClean="0"/>
              <a:t>‹#›</a:t>
            </a:fld>
            <a:endParaRPr lang="sv-SE"/>
          </a:p>
        </p:txBody>
      </p:sp>
    </p:spTree>
    <p:extLst>
      <p:ext uri="{BB962C8B-B14F-4D97-AF65-F5344CB8AC3E}">
        <p14:creationId xmlns:p14="http://schemas.microsoft.com/office/powerpoint/2010/main" val="21775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286071-7D19-4ADF-8C73-E642E57AA020}" type="datetimeFigureOut">
              <a:rPr lang="sv-SE" smtClean="0"/>
              <a:t>2023-03-11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A68E240-64A4-454C-B250-C4FAC6E5522D}" type="slidenum">
              <a:rPr lang="sv-SE" smtClean="0"/>
              <a:t>‹#›</a:t>
            </a:fld>
            <a:endParaRPr lang="sv-SE"/>
          </a:p>
        </p:txBody>
      </p:sp>
    </p:spTree>
    <p:extLst>
      <p:ext uri="{BB962C8B-B14F-4D97-AF65-F5344CB8AC3E}">
        <p14:creationId xmlns:p14="http://schemas.microsoft.com/office/powerpoint/2010/main" val="2466297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286071-7D19-4ADF-8C73-E642E57AA020}" type="datetimeFigureOut">
              <a:rPr lang="sv-SE" smtClean="0"/>
              <a:t>2023-03-11</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3A68E240-64A4-454C-B250-C4FAC6E5522D}" type="slidenum">
              <a:rPr lang="sv-SE" smtClean="0"/>
              <a:t>‹#›</a:t>
            </a:fld>
            <a:endParaRPr lang="sv-SE"/>
          </a:p>
        </p:txBody>
      </p:sp>
    </p:spTree>
    <p:extLst>
      <p:ext uri="{BB962C8B-B14F-4D97-AF65-F5344CB8AC3E}">
        <p14:creationId xmlns:p14="http://schemas.microsoft.com/office/powerpoint/2010/main" val="4284466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286071-7D19-4ADF-8C73-E642E57AA020}" type="datetimeFigureOut">
              <a:rPr lang="sv-SE" smtClean="0"/>
              <a:t>2023-03-11</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3A68E240-64A4-454C-B250-C4FAC6E5522D}" type="slidenum">
              <a:rPr lang="sv-SE" smtClean="0"/>
              <a:t>‹#›</a:t>
            </a:fld>
            <a:endParaRPr lang="sv-SE"/>
          </a:p>
        </p:txBody>
      </p:sp>
    </p:spTree>
    <p:extLst>
      <p:ext uri="{BB962C8B-B14F-4D97-AF65-F5344CB8AC3E}">
        <p14:creationId xmlns:p14="http://schemas.microsoft.com/office/powerpoint/2010/main" val="542480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286071-7D19-4ADF-8C73-E642E57AA020}" type="datetimeFigureOut">
              <a:rPr lang="sv-SE" smtClean="0"/>
              <a:t>2023-03-11</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3A68E240-64A4-454C-B250-C4FAC6E5522D}" type="slidenum">
              <a:rPr lang="sv-SE" smtClean="0"/>
              <a:t>‹#›</a:t>
            </a:fld>
            <a:endParaRPr lang="sv-SE"/>
          </a:p>
        </p:txBody>
      </p:sp>
    </p:spTree>
    <p:extLst>
      <p:ext uri="{BB962C8B-B14F-4D97-AF65-F5344CB8AC3E}">
        <p14:creationId xmlns:p14="http://schemas.microsoft.com/office/powerpoint/2010/main" val="4211929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286071-7D19-4ADF-8C73-E642E57AA020}" type="datetimeFigureOut">
              <a:rPr lang="sv-SE" smtClean="0"/>
              <a:t>2023-03-11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A68E240-64A4-454C-B250-C4FAC6E5522D}" type="slidenum">
              <a:rPr lang="sv-SE" smtClean="0"/>
              <a:t>‹#›</a:t>
            </a:fld>
            <a:endParaRPr lang="sv-SE"/>
          </a:p>
        </p:txBody>
      </p:sp>
    </p:spTree>
    <p:extLst>
      <p:ext uri="{BB962C8B-B14F-4D97-AF65-F5344CB8AC3E}">
        <p14:creationId xmlns:p14="http://schemas.microsoft.com/office/powerpoint/2010/main" val="2091399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286071-7D19-4ADF-8C73-E642E57AA020}" type="datetimeFigureOut">
              <a:rPr lang="sv-SE" smtClean="0"/>
              <a:t>2023-03-11</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3A68E240-64A4-454C-B250-C4FAC6E5522D}" type="slidenum">
              <a:rPr lang="sv-SE" smtClean="0"/>
              <a:t>‹#›</a:t>
            </a:fld>
            <a:endParaRPr lang="sv-SE"/>
          </a:p>
        </p:txBody>
      </p:sp>
    </p:spTree>
    <p:extLst>
      <p:ext uri="{BB962C8B-B14F-4D97-AF65-F5344CB8AC3E}">
        <p14:creationId xmlns:p14="http://schemas.microsoft.com/office/powerpoint/2010/main" val="1599132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286071-7D19-4ADF-8C73-E642E57AA020}" type="datetimeFigureOut">
              <a:rPr lang="sv-SE" smtClean="0"/>
              <a:t>2023-03-11</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68E240-64A4-454C-B250-C4FAC6E5522D}" type="slidenum">
              <a:rPr lang="sv-SE" smtClean="0"/>
              <a:t>‹#›</a:t>
            </a:fld>
            <a:endParaRPr lang="sv-SE"/>
          </a:p>
        </p:txBody>
      </p:sp>
    </p:spTree>
    <p:extLst>
      <p:ext uri="{BB962C8B-B14F-4D97-AF65-F5344CB8AC3E}">
        <p14:creationId xmlns:p14="http://schemas.microsoft.com/office/powerpoint/2010/main" val="73030071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scholteja@vuw.leidenuniv.nl" TargetMode="External"/><Relationship Id="rId2" Type="http://schemas.openxmlformats.org/officeDocument/2006/relationships/hyperlink" Target="mailto:h.j.e.m.jongen@vu.n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Rectangle 2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ctrTitle"/>
          </p:nvPr>
        </p:nvSpPr>
        <p:spPr>
          <a:xfrm>
            <a:off x="418225" y="1698885"/>
            <a:ext cx="3201366" cy="3387497"/>
          </a:xfrm>
        </p:spPr>
        <p:txBody>
          <a:bodyPr vert="horz" lIns="91440" tIns="45720" rIns="91440" bIns="45720" rtlCol="0" anchor="b">
            <a:normAutofit fontScale="90000"/>
          </a:bodyPr>
          <a:lstStyle/>
          <a:p>
            <a:r>
              <a:rPr lang="en-US" sz="4400" b="1" kern="1200" dirty="0">
                <a:solidFill>
                  <a:srgbClr val="FFFFFF"/>
                </a:solidFill>
                <a:latin typeface="+mj-lt"/>
                <a:ea typeface="+mj-ea"/>
                <a:cs typeface="+mj-cs"/>
              </a:rPr>
              <a:t>ICANN LEGITIMACY</a:t>
            </a:r>
            <a:br>
              <a:rPr lang="en-US" sz="4400" b="1" kern="1200" dirty="0">
                <a:solidFill>
                  <a:srgbClr val="FFFFFF"/>
                </a:solidFill>
                <a:latin typeface="+mj-lt"/>
                <a:ea typeface="+mj-ea"/>
                <a:cs typeface="+mj-cs"/>
              </a:rPr>
            </a:br>
            <a:br>
              <a:rPr lang="en-US" sz="4400" b="1" kern="1200" dirty="0">
                <a:solidFill>
                  <a:srgbClr val="FFFFFF"/>
                </a:solidFill>
                <a:latin typeface="+mj-lt"/>
                <a:ea typeface="+mj-ea"/>
                <a:cs typeface="+mj-cs"/>
              </a:rPr>
            </a:br>
            <a:r>
              <a:rPr lang="en-US" sz="4400" b="1" kern="1200" dirty="0">
                <a:solidFill>
                  <a:srgbClr val="FFFFFF"/>
                </a:solidFill>
                <a:latin typeface="+mj-lt"/>
                <a:ea typeface="+mj-ea"/>
                <a:cs typeface="+mj-cs"/>
              </a:rPr>
              <a:t>LEVELS DRIVERS IMPLICATIONS</a:t>
            </a:r>
          </a:p>
        </p:txBody>
      </p:sp>
      <p:sp>
        <p:nvSpPr>
          <p:cNvPr id="7" name="Subtitle 6"/>
          <p:cNvSpPr>
            <a:spLocks noGrp="1"/>
          </p:cNvSpPr>
          <p:nvPr>
            <p:ph type="subTitle" idx="1"/>
          </p:nvPr>
        </p:nvSpPr>
        <p:spPr>
          <a:xfrm>
            <a:off x="4810259" y="649480"/>
            <a:ext cx="6555347" cy="5546047"/>
          </a:xfrm>
        </p:spPr>
        <p:txBody>
          <a:bodyPr vert="horz" lIns="91440" tIns="45720" rIns="91440" bIns="45720" rtlCol="0" anchor="ctr">
            <a:normAutofit/>
          </a:bodyPr>
          <a:lstStyle/>
          <a:p>
            <a:pPr algn="l"/>
            <a:r>
              <a:rPr lang="en-US" sz="4200" b="1" dirty="0">
                <a:latin typeface="+mj-lt"/>
              </a:rPr>
              <a:t>(Short) Presentation for</a:t>
            </a:r>
          </a:p>
          <a:p>
            <a:pPr algn="l"/>
            <a:r>
              <a:rPr lang="en-US" sz="4200" b="1" dirty="0">
                <a:latin typeface="+mj-lt"/>
              </a:rPr>
              <a:t>ICANN Community</a:t>
            </a:r>
          </a:p>
          <a:p>
            <a:pPr algn="l"/>
            <a:endParaRPr lang="en-US" sz="2000" dirty="0">
              <a:latin typeface="+mj-lt"/>
            </a:endParaRPr>
          </a:p>
          <a:p>
            <a:pPr algn="l"/>
            <a:endParaRPr lang="en-US" sz="1000" dirty="0">
              <a:latin typeface="+mj-lt"/>
            </a:endParaRPr>
          </a:p>
          <a:p>
            <a:pPr algn="l"/>
            <a:r>
              <a:rPr lang="en-US" sz="1800" dirty="0">
                <a:latin typeface="+mj-lt"/>
              </a:rPr>
              <a:t>March 2023</a:t>
            </a:r>
          </a:p>
          <a:p>
            <a:pPr indent="-228600" algn="l">
              <a:buFont typeface="Arial" panose="020B0604020202020204" pitchFamily="34" charset="0"/>
              <a:buChar char="•"/>
            </a:pPr>
            <a:endParaRPr lang="en-US" sz="2000" dirty="0">
              <a:latin typeface="+mj-lt"/>
            </a:endParaRPr>
          </a:p>
          <a:p>
            <a:pPr algn="l"/>
            <a:r>
              <a:rPr lang="en-US" sz="1800" dirty="0">
                <a:latin typeface="+mj-lt"/>
              </a:rPr>
              <a:t>Hortense Jongen, VU Amsterdam &amp; University of Gothenburg</a:t>
            </a:r>
          </a:p>
          <a:p>
            <a:pPr algn="l"/>
            <a:r>
              <a:rPr lang="en-US" sz="1800" dirty="0">
                <a:latin typeface="+mj-lt"/>
              </a:rPr>
              <a:t>Jan Aart Scholte, Leiden University &amp; University of Duisburg-Essen</a:t>
            </a:r>
          </a:p>
          <a:p>
            <a:pPr algn="l"/>
            <a:endParaRPr lang="en-US" sz="2000" dirty="0"/>
          </a:p>
        </p:txBody>
      </p:sp>
    </p:spTree>
    <p:extLst>
      <p:ext uri="{BB962C8B-B14F-4D97-AF65-F5344CB8AC3E}">
        <p14:creationId xmlns:p14="http://schemas.microsoft.com/office/powerpoint/2010/main" val="2125929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909125" y="278535"/>
            <a:ext cx="6756400" cy="1033669"/>
          </a:xfrm>
        </p:spPr>
        <p:txBody>
          <a:bodyPr>
            <a:normAutofit fontScale="90000"/>
          </a:bodyPr>
          <a:lstStyle/>
          <a:p>
            <a:r>
              <a:rPr lang="sv-SE" sz="4000" dirty="0">
                <a:solidFill>
                  <a:srgbClr val="FFFFFF"/>
                </a:solidFill>
              </a:rPr>
              <a:t>INDIVIDUAL DRIVERS: ASSOCIATIONS WITH LEGITIMACY</a:t>
            </a:r>
            <a:r>
              <a:rPr lang="sv-SE" sz="4000" i="1" dirty="0">
                <a:solidFill>
                  <a:srgbClr val="FFFFFF"/>
                </a:solidFill>
              </a:rPr>
              <a:t> </a:t>
            </a:r>
            <a:br>
              <a:rPr lang="sv-SE" sz="1300" i="1" dirty="0">
                <a:solidFill>
                  <a:srgbClr val="FFFFFF"/>
                </a:solidFill>
              </a:rPr>
            </a:br>
            <a:r>
              <a:rPr lang="sv-SE" sz="2000" i="1" dirty="0">
                <a:solidFill>
                  <a:srgbClr val="FFFFFF"/>
                </a:solidFill>
              </a:rPr>
              <a:t>NB preliminary results!</a:t>
            </a:r>
            <a:endParaRPr lang="en-US" sz="2000" dirty="0">
              <a:solidFill>
                <a:srgbClr val="FFFFFF"/>
              </a:solidFill>
            </a:endParaRPr>
          </a:p>
        </p:txBody>
      </p:sp>
      <p:sp>
        <p:nvSpPr>
          <p:cNvPr id="11" name="Content Placeholder 2">
            <a:extLst>
              <a:ext uri="{FF2B5EF4-FFF2-40B4-BE49-F238E27FC236}">
                <a16:creationId xmlns:a16="http://schemas.microsoft.com/office/drawing/2014/main" id="{6245831B-7C07-4972-BDE4-B4DA908136C7}"/>
              </a:ext>
            </a:extLst>
          </p:cNvPr>
          <p:cNvSpPr>
            <a:spLocks noGrp="1"/>
          </p:cNvSpPr>
          <p:nvPr>
            <p:ph idx="1"/>
          </p:nvPr>
        </p:nvSpPr>
        <p:spPr>
          <a:xfrm>
            <a:off x="838198" y="1824483"/>
            <a:ext cx="10515600" cy="4754982"/>
          </a:xfrm>
        </p:spPr>
        <p:txBody>
          <a:bodyPr>
            <a:noAutofit/>
          </a:bodyPr>
          <a:lstStyle/>
          <a:p>
            <a:pPr marL="0" indent="0" algn="just">
              <a:buNone/>
            </a:pPr>
            <a:r>
              <a:rPr lang="en-US" sz="2600" dirty="0">
                <a:solidFill>
                  <a:srgbClr val="000000"/>
                </a:solidFill>
                <a:latin typeface="+mj-lt"/>
              </a:rPr>
              <a:t>Legitimacy for ICANN rises to the extent that participants:</a:t>
            </a:r>
            <a:endParaRPr lang="sv-SE" sz="2600" dirty="0">
              <a:solidFill>
                <a:srgbClr val="000000"/>
              </a:solidFill>
              <a:latin typeface="+mj-lt"/>
            </a:endParaRPr>
          </a:p>
          <a:p>
            <a:pPr algn="just">
              <a:buFont typeface="Courier New" panose="02070309020205020404" pitchFamily="49" charset="0"/>
              <a:buChar char="o"/>
            </a:pPr>
            <a:r>
              <a:rPr lang="sv-SE" sz="2600" dirty="0">
                <a:solidFill>
                  <a:srgbClr val="000000"/>
                </a:solidFill>
                <a:latin typeface="+mj-lt"/>
              </a:rPr>
              <a:t>are in the </a:t>
            </a:r>
            <a:r>
              <a:rPr lang="sv-SE" sz="2600" b="1" dirty="0">
                <a:solidFill>
                  <a:srgbClr val="FF0000"/>
                </a:solidFill>
                <a:latin typeface="+mj-lt"/>
              </a:rPr>
              <a:t>ICANN Board and ICANN staff rather than the ICANN community</a:t>
            </a:r>
          </a:p>
          <a:p>
            <a:pPr algn="just">
              <a:buFont typeface="Courier New" panose="02070309020205020404" pitchFamily="49" charset="0"/>
              <a:buChar char="o"/>
            </a:pPr>
            <a:r>
              <a:rPr lang="sv-SE" sz="2600" dirty="0">
                <a:solidFill>
                  <a:srgbClr val="000000"/>
                </a:solidFill>
                <a:latin typeface="+mj-lt"/>
              </a:rPr>
              <a:t>feel that they have </a:t>
            </a:r>
            <a:r>
              <a:rPr lang="sv-SE" sz="2600" b="1" dirty="0">
                <a:solidFill>
                  <a:srgbClr val="FF0000"/>
                </a:solidFill>
                <a:latin typeface="+mj-lt"/>
              </a:rPr>
              <a:t>benefited personally </a:t>
            </a:r>
            <a:r>
              <a:rPr lang="sv-SE" sz="2600" dirty="0">
                <a:solidFill>
                  <a:srgbClr val="000000"/>
                </a:solidFill>
                <a:latin typeface="+mj-lt"/>
              </a:rPr>
              <a:t>from ICANN and its policies</a:t>
            </a:r>
          </a:p>
          <a:p>
            <a:pPr marL="0" indent="0" algn="just">
              <a:buNone/>
            </a:pPr>
            <a:endParaRPr lang="sv-SE" dirty="0">
              <a:solidFill>
                <a:srgbClr val="000000"/>
              </a:solidFill>
              <a:latin typeface="+mj-lt"/>
            </a:endParaRPr>
          </a:p>
          <a:p>
            <a:pPr marL="0" indent="0" algn="just">
              <a:buNone/>
            </a:pPr>
            <a:r>
              <a:rPr lang="sv-SE" sz="2600" dirty="0" err="1">
                <a:solidFill>
                  <a:srgbClr val="000000"/>
                </a:solidFill>
                <a:latin typeface="+mj-lt"/>
              </a:rPr>
              <a:t>Other</a:t>
            </a:r>
            <a:r>
              <a:rPr lang="sv-SE" sz="2600" dirty="0">
                <a:solidFill>
                  <a:srgbClr val="000000"/>
                </a:solidFill>
                <a:latin typeface="+mj-lt"/>
              </a:rPr>
              <a:t> tested </a:t>
            </a:r>
            <a:r>
              <a:rPr lang="sv-SE" sz="2600" dirty="0" err="1">
                <a:solidFill>
                  <a:srgbClr val="000000"/>
                </a:solidFill>
                <a:latin typeface="+mj-lt"/>
              </a:rPr>
              <a:t>individual-level</a:t>
            </a:r>
            <a:r>
              <a:rPr lang="sv-SE" sz="2600" dirty="0">
                <a:solidFill>
                  <a:srgbClr val="000000"/>
                </a:solidFill>
                <a:latin typeface="+mj-lt"/>
              </a:rPr>
              <a:t> </a:t>
            </a:r>
            <a:r>
              <a:rPr lang="sv-SE" sz="2600" dirty="0" err="1">
                <a:solidFill>
                  <a:srgbClr val="000000"/>
                </a:solidFill>
                <a:latin typeface="+mj-lt"/>
              </a:rPr>
              <a:t>factors</a:t>
            </a:r>
            <a:r>
              <a:rPr lang="sv-SE" sz="2600" dirty="0">
                <a:solidFill>
                  <a:srgbClr val="000000"/>
                </a:solidFill>
                <a:latin typeface="+mj-lt"/>
              </a:rPr>
              <a:t> do not </a:t>
            </a:r>
            <a:r>
              <a:rPr lang="sv-SE" sz="2600" dirty="0" err="1">
                <a:solidFill>
                  <a:srgbClr val="000000"/>
                </a:solidFill>
                <a:latin typeface="+mj-lt"/>
              </a:rPr>
              <a:t>seem</a:t>
            </a:r>
            <a:r>
              <a:rPr lang="sv-SE" sz="2600" dirty="0">
                <a:solidFill>
                  <a:srgbClr val="000000"/>
                </a:solidFill>
                <a:latin typeface="+mj-lt"/>
              </a:rPr>
              <a:t> to be </a:t>
            </a:r>
            <a:r>
              <a:rPr lang="sv-SE" sz="2600" dirty="0" err="1">
                <a:solidFill>
                  <a:srgbClr val="000000"/>
                </a:solidFill>
                <a:latin typeface="+mj-lt"/>
              </a:rPr>
              <a:t>associated</a:t>
            </a:r>
            <a:r>
              <a:rPr lang="sv-SE" sz="2600" dirty="0">
                <a:solidFill>
                  <a:srgbClr val="000000"/>
                </a:solidFill>
                <a:latin typeface="+mj-lt"/>
              </a:rPr>
              <a:t> with legitimacy perceptions </a:t>
            </a:r>
            <a:r>
              <a:rPr lang="sv-SE" sz="2600" dirty="0" err="1">
                <a:solidFill>
                  <a:srgbClr val="000000"/>
                </a:solidFill>
                <a:latin typeface="+mj-lt"/>
              </a:rPr>
              <a:t>toward</a:t>
            </a:r>
            <a:r>
              <a:rPr lang="sv-SE" sz="2600" dirty="0">
                <a:solidFill>
                  <a:srgbClr val="000000"/>
                </a:solidFill>
                <a:latin typeface="+mj-lt"/>
              </a:rPr>
              <a:t> ICANN, </a:t>
            </a:r>
            <a:r>
              <a:rPr lang="sv-SE" sz="2600" dirty="0" err="1">
                <a:solidFill>
                  <a:srgbClr val="000000"/>
                </a:solidFill>
                <a:latin typeface="+mj-lt"/>
              </a:rPr>
              <a:t>specifically</a:t>
            </a:r>
            <a:r>
              <a:rPr lang="sv-SE" sz="2600" dirty="0">
                <a:solidFill>
                  <a:srgbClr val="000000"/>
                </a:solidFill>
                <a:latin typeface="+mj-lt"/>
              </a:rPr>
              <a:t>:</a:t>
            </a:r>
          </a:p>
          <a:p>
            <a:pPr lvl="1" algn="just">
              <a:buFont typeface="Courier New" panose="02070309020205020404" pitchFamily="49" charset="0"/>
              <a:buChar char="o"/>
            </a:pPr>
            <a:r>
              <a:rPr lang="sv-SE" sz="2200" dirty="0" err="1">
                <a:solidFill>
                  <a:srgbClr val="000000"/>
                </a:solidFill>
                <a:latin typeface="+mj-lt"/>
              </a:rPr>
              <a:t>participants</a:t>
            </a:r>
            <a:r>
              <a:rPr lang="sv-SE" sz="2200" dirty="0">
                <a:solidFill>
                  <a:srgbClr val="000000"/>
                </a:solidFill>
                <a:latin typeface="+mj-lt"/>
              </a:rPr>
              <a:t>’ age and gender</a:t>
            </a:r>
          </a:p>
          <a:p>
            <a:pPr lvl="1" algn="just">
              <a:buFont typeface="Courier New" panose="02070309020205020404" pitchFamily="49" charset="0"/>
              <a:buChar char="o"/>
            </a:pPr>
            <a:r>
              <a:rPr lang="sv-SE" sz="2200" dirty="0" err="1">
                <a:solidFill>
                  <a:srgbClr val="000000"/>
                </a:solidFill>
                <a:latin typeface="+mj-lt"/>
              </a:rPr>
              <a:t>participants</a:t>
            </a:r>
            <a:r>
              <a:rPr lang="sv-SE" sz="2200" dirty="0">
                <a:solidFill>
                  <a:srgbClr val="000000"/>
                </a:solidFill>
                <a:latin typeface="+mj-lt"/>
              </a:rPr>
              <a:t>’ </a:t>
            </a:r>
            <a:r>
              <a:rPr lang="sv-SE" sz="2200" dirty="0" err="1">
                <a:solidFill>
                  <a:srgbClr val="000000"/>
                </a:solidFill>
                <a:latin typeface="+mj-lt"/>
              </a:rPr>
              <a:t>length</a:t>
            </a:r>
            <a:r>
              <a:rPr lang="sv-SE" sz="2200" dirty="0">
                <a:solidFill>
                  <a:srgbClr val="000000"/>
                </a:solidFill>
                <a:latin typeface="+mj-lt"/>
              </a:rPr>
              <a:t> of </a:t>
            </a:r>
            <a:r>
              <a:rPr lang="sv-SE" sz="2200" dirty="0" err="1">
                <a:solidFill>
                  <a:srgbClr val="000000"/>
                </a:solidFill>
                <a:latin typeface="+mj-lt"/>
              </a:rPr>
              <a:t>involvement</a:t>
            </a:r>
            <a:r>
              <a:rPr lang="sv-SE" sz="2200" dirty="0">
                <a:solidFill>
                  <a:srgbClr val="000000"/>
                </a:solidFill>
                <a:latin typeface="+mj-lt"/>
              </a:rPr>
              <a:t> in ICANN and </a:t>
            </a:r>
            <a:r>
              <a:rPr lang="sv-SE" sz="2200" dirty="0" err="1">
                <a:solidFill>
                  <a:srgbClr val="000000"/>
                </a:solidFill>
                <a:latin typeface="+mj-lt"/>
              </a:rPr>
              <a:t>number</a:t>
            </a:r>
            <a:r>
              <a:rPr lang="sv-SE" sz="2200" dirty="0">
                <a:solidFill>
                  <a:srgbClr val="000000"/>
                </a:solidFill>
                <a:latin typeface="+mj-lt"/>
              </a:rPr>
              <a:t> of meetings </a:t>
            </a:r>
            <a:r>
              <a:rPr lang="sv-SE" sz="2200" dirty="0" err="1">
                <a:solidFill>
                  <a:srgbClr val="000000"/>
                </a:solidFill>
                <a:latin typeface="+mj-lt"/>
              </a:rPr>
              <a:t>attended</a:t>
            </a:r>
            <a:endParaRPr lang="sv-SE" sz="2200" dirty="0">
              <a:solidFill>
                <a:srgbClr val="000000"/>
              </a:solidFill>
              <a:latin typeface="+mj-lt"/>
            </a:endParaRPr>
          </a:p>
          <a:p>
            <a:pPr lvl="1" algn="just">
              <a:buFont typeface="Courier New" panose="02070309020205020404" pitchFamily="49" charset="0"/>
              <a:buChar char="o"/>
            </a:pPr>
            <a:r>
              <a:rPr lang="sv-SE" sz="2200" dirty="0" err="1">
                <a:solidFill>
                  <a:srgbClr val="000000"/>
                </a:solidFill>
                <a:latin typeface="+mj-lt"/>
              </a:rPr>
              <a:t>participants</a:t>
            </a:r>
            <a:r>
              <a:rPr lang="sv-SE" sz="2200" dirty="0">
                <a:solidFill>
                  <a:srgbClr val="000000"/>
                </a:solidFill>
                <a:latin typeface="+mj-lt"/>
              </a:rPr>
              <a:t>’ </a:t>
            </a:r>
            <a:r>
              <a:rPr lang="sv-SE" sz="2200" dirty="0" err="1">
                <a:solidFill>
                  <a:srgbClr val="000000"/>
                </a:solidFill>
                <a:latin typeface="+mj-lt"/>
              </a:rPr>
              <a:t>geographical</a:t>
            </a:r>
            <a:r>
              <a:rPr lang="sv-SE" sz="2200" dirty="0">
                <a:solidFill>
                  <a:srgbClr val="000000"/>
                </a:solidFill>
                <a:latin typeface="+mj-lt"/>
              </a:rPr>
              <a:t> </a:t>
            </a:r>
            <a:r>
              <a:rPr lang="sv-SE" sz="2200" dirty="0" err="1">
                <a:solidFill>
                  <a:srgbClr val="000000"/>
                </a:solidFill>
                <a:latin typeface="+mj-lt"/>
              </a:rPr>
              <a:t>identification</a:t>
            </a:r>
            <a:r>
              <a:rPr lang="sv-SE" sz="2200" dirty="0">
                <a:solidFill>
                  <a:srgbClr val="000000"/>
                </a:solidFill>
                <a:latin typeface="+mj-lt"/>
              </a:rPr>
              <a:t> (national vs. global </a:t>
            </a:r>
            <a:r>
              <a:rPr lang="sv-SE" sz="2200" dirty="0" err="1">
                <a:solidFill>
                  <a:srgbClr val="000000"/>
                </a:solidFill>
                <a:latin typeface="+mj-lt"/>
              </a:rPr>
              <a:t>identity</a:t>
            </a:r>
            <a:r>
              <a:rPr lang="sv-SE" sz="2200" dirty="0">
                <a:solidFill>
                  <a:srgbClr val="000000"/>
                </a:solidFill>
                <a:latin typeface="+mj-lt"/>
              </a:rPr>
              <a:t> </a:t>
            </a:r>
            <a:r>
              <a:rPr lang="sv-SE" sz="2200" dirty="0" err="1">
                <a:solidFill>
                  <a:srgbClr val="000000"/>
                </a:solidFill>
                <a:latin typeface="+mj-lt"/>
              </a:rPr>
              <a:t>orientations</a:t>
            </a:r>
            <a:r>
              <a:rPr lang="sv-SE" sz="2200" dirty="0">
                <a:solidFill>
                  <a:srgbClr val="000000"/>
                </a:solidFill>
                <a:latin typeface="+mj-lt"/>
              </a:rPr>
              <a:t>)</a:t>
            </a:r>
          </a:p>
          <a:p>
            <a:pPr lvl="1" algn="just">
              <a:buFont typeface="Courier New" panose="02070309020205020404" pitchFamily="49" charset="0"/>
              <a:buChar char="o"/>
            </a:pPr>
            <a:r>
              <a:rPr lang="sv-SE" sz="2200" dirty="0" err="1">
                <a:solidFill>
                  <a:srgbClr val="000000"/>
                </a:solidFill>
                <a:latin typeface="+mj-lt"/>
              </a:rPr>
              <a:t>participants</a:t>
            </a:r>
            <a:r>
              <a:rPr lang="sv-SE" sz="2200" dirty="0">
                <a:solidFill>
                  <a:srgbClr val="000000"/>
                </a:solidFill>
                <a:latin typeface="+mj-lt"/>
              </a:rPr>
              <a:t>’ </a:t>
            </a:r>
            <a:r>
              <a:rPr lang="sv-SE" sz="2200" dirty="0" err="1">
                <a:solidFill>
                  <a:srgbClr val="000000"/>
                </a:solidFill>
                <a:latin typeface="+mj-lt"/>
              </a:rPr>
              <a:t>levels</a:t>
            </a:r>
            <a:r>
              <a:rPr lang="sv-SE" sz="2200" dirty="0">
                <a:solidFill>
                  <a:srgbClr val="000000"/>
                </a:solidFill>
                <a:latin typeface="+mj-lt"/>
              </a:rPr>
              <a:t> of social trust</a:t>
            </a:r>
          </a:p>
          <a:p>
            <a:pPr marL="0" indent="0" algn="just">
              <a:buNone/>
            </a:pPr>
            <a:endParaRPr lang="sv-SE" sz="2600" dirty="0">
              <a:solidFill>
                <a:srgbClr val="000000"/>
              </a:solidFill>
              <a:latin typeface="+mj-lt"/>
            </a:endParaRPr>
          </a:p>
          <a:p>
            <a:pPr marL="0" indent="0" algn="just">
              <a:buNone/>
            </a:pPr>
            <a:endParaRPr lang="en-US" sz="2600" dirty="0">
              <a:solidFill>
                <a:srgbClr val="000000"/>
              </a:solidFill>
              <a:latin typeface="+mj-lt"/>
            </a:endParaRPr>
          </a:p>
          <a:p>
            <a:pPr marL="0" indent="0" algn="just">
              <a:buNone/>
            </a:pPr>
            <a:endParaRPr lang="en-US" dirty="0">
              <a:latin typeface="+mj-lt"/>
            </a:endParaRPr>
          </a:p>
          <a:p>
            <a:pPr marL="0" indent="0" algn="just">
              <a:buNone/>
            </a:pPr>
            <a:endParaRPr lang="en-US" dirty="0">
              <a:latin typeface="+mj-lt"/>
            </a:endParaRPr>
          </a:p>
        </p:txBody>
      </p:sp>
    </p:spTree>
    <p:extLst>
      <p:ext uri="{BB962C8B-B14F-4D97-AF65-F5344CB8AC3E}">
        <p14:creationId xmlns:p14="http://schemas.microsoft.com/office/powerpoint/2010/main" val="153803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3700" kern="1200" dirty="0">
                <a:solidFill>
                  <a:srgbClr val="FFFFFF"/>
                </a:solidFill>
                <a:latin typeface="+mj-lt"/>
                <a:ea typeface="+mj-ea"/>
                <a:cs typeface="+mj-cs"/>
              </a:rPr>
              <a:t>SOCIETAL DRIVERS:</a:t>
            </a:r>
            <a:br>
              <a:rPr lang="en-US" sz="3700" kern="1200" dirty="0">
                <a:solidFill>
                  <a:srgbClr val="FFFFFF"/>
                </a:solidFill>
                <a:latin typeface="+mj-lt"/>
                <a:ea typeface="+mj-ea"/>
                <a:cs typeface="+mj-cs"/>
              </a:rPr>
            </a:br>
            <a:r>
              <a:rPr lang="en-US" sz="3700" kern="1200" dirty="0">
                <a:solidFill>
                  <a:srgbClr val="FFFFFF"/>
                </a:solidFill>
                <a:latin typeface="+mj-lt"/>
                <a:ea typeface="+mj-ea"/>
                <a:cs typeface="+mj-cs"/>
              </a:rPr>
              <a:t>ASSOCIATIONS WITH LEGITIMACY </a:t>
            </a:r>
          </a:p>
        </p:txBody>
      </p:sp>
      <p:sp>
        <p:nvSpPr>
          <p:cNvPr id="9" name="Content Placeholder 2">
            <a:extLst>
              <a:ext uri="{FF2B5EF4-FFF2-40B4-BE49-F238E27FC236}">
                <a16:creationId xmlns:a16="http://schemas.microsoft.com/office/drawing/2014/main" id="{50F735D4-62C7-4A85-84CC-3ADBB0FBA045}"/>
              </a:ext>
            </a:extLst>
          </p:cNvPr>
          <p:cNvSpPr>
            <a:spLocks noGrp="1"/>
          </p:cNvSpPr>
          <p:nvPr>
            <p:ph idx="1"/>
          </p:nvPr>
        </p:nvSpPr>
        <p:spPr>
          <a:xfrm>
            <a:off x="699713" y="1854980"/>
            <a:ext cx="10515600" cy="4754982"/>
          </a:xfrm>
        </p:spPr>
        <p:txBody>
          <a:bodyPr>
            <a:noAutofit/>
          </a:bodyPr>
          <a:lstStyle/>
          <a:p>
            <a:pPr marL="0" indent="0" algn="just">
              <a:buNone/>
            </a:pPr>
            <a:r>
              <a:rPr lang="en-US" sz="2600" dirty="0">
                <a:latin typeface="+mj-lt"/>
              </a:rPr>
              <a:t>Perceptions of (problematic) inequality almost never associate with legitimacy perceptions toward ICANN.</a:t>
            </a:r>
          </a:p>
          <a:p>
            <a:pPr lvl="1" algn="just">
              <a:buFont typeface="Courier New" panose="02070309020205020404" pitchFamily="49" charset="0"/>
              <a:buChar char="o"/>
            </a:pPr>
            <a:r>
              <a:rPr lang="en-US" dirty="0">
                <a:latin typeface="+mj-lt"/>
              </a:rPr>
              <a:t> important exception: </a:t>
            </a:r>
            <a:r>
              <a:rPr lang="en-US" b="1" dirty="0">
                <a:solidFill>
                  <a:srgbClr val="FF0000"/>
                </a:solidFill>
                <a:latin typeface="+mj-lt"/>
              </a:rPr>
              <a:t>perceptions of (problematic) geopolitical inequality</a:t>
            </a:r>
          </a:p>
          <a:p>
            <a:pPr marL="0" indent="0" algn="just">
              <a:buNone/>
            </a:pPr>
            <a:endParaRPr lang="en-US" sz="800" dirty="0">
              <a:latin typeface="+mj-lt"/>
            </a:endParaRPr>
          </a:p>
          <a:p>
            <a:pPr marL="0" indent="0" algn="just">
              <a:buNone/>
            </a:pPr>
            <a:r>
              <a:rPr lang="sv-SE" sz="2600" dirty="0">
                <a:solidFill>
                  <a:srgbClr val="000000"/>
                </a:solidFill>
                <a:latin typeface="+mj-lt"/>
              </a:rPr>
              <a:t>Preliminary findings suggest that </a:t>
            </a:r>
            <a:r>
              <a:rPr lang="sv-SE" sz="2600" b="1" dirty="0">
                <a:solidFill>
                  <a:srgbClr val="FF0000"/>
                </a:solidFill>
                <a:latin typeface="+mj-lt"/>
              </a:rPr>
              <a:t>confidence in ICANN decreases to the extent that participants perceive that profitmaking drives policymaking</a:t>
            </a:r>
            <a:r>
              <a:rPr lang="sv-SE" sz="2600" dirty="0">
                <a:solidFill>
                  <a:srgbClr val="000000"/>
                </a:solidFill>
                <a:latin typeface="+mj-lt"/>
              </a:rPr>
              <a:t>. However, perceptions that the business sector has strong influence in ICANN have no significant association with levels of confidence in ICANN.</a:t>
            </a:r>
          </a:p>
          <a:p>
            <a:pPr marL="0" indent="0" algn="just">
              <a:buNone/>
            </a:pPr>
            <a:endParaRPr lang="sv-SE" sz="800" dirty="0">
              <a:solidFill>
                <a:srgbClr val="000000"/>
              </a:solidFill>
              <a:latin typeface="+mj-lt"/>
            </a:endParaRPr>
          </a:p>
          <a:p>
            <a:pPr marL="0" indent="0" algn="just">
              <a:buNone/>
            </a:pPr>
            <a:r>
              <a:rPr lang="en-US" sz="2600" dirty="0">
                <a:latin typeface="+mj-lt"/>
              </a:rPr>
              <a:t>No relationship (positive nor negative) shows between perceptions of US dominance and levels of confidence in ICANN, both for respondents who have lived in the US and those who have never lived in the US.</a:t>
            </a:r>
          </a:p>
          <a:p>
            <a:pPr marL="0" indent="0" algn="just">
              <a:buNone/>
            </a:pPr>
            <a:endParaRPr lang="en-US" sz="2600" dirty="0">
              <a:solidFill>
                <a:srgbClr val="000000"/>
              </a:solidFill>
              <a:latin typeface="+mj-lt"/>
            </a:endParaRPr>
          </a:p>
          <a:p>
            <a:pPr marL="0" indent="0" algn="just">
              <a:buNone/>
            </a:pPr>
            <a:endParaRPr lang="en-US" dirty="0">
              <a:latin typeface="+mj-lt"/>
            </a:endParaRPr>
          </a:p>
          <a:p>
            <a:pPr marL="0" indent="0" algn="just">
              <a:buNone/>
            </a:pPr>
            <a:endParaRPr lang="en-US" dirty="0">
              <a:latin typeface="+mj-lt"/>
            </a:endParaRPr>
          </a:p>
        </p:txBody>
      </p:sp>
    </p:spTree>
    <p:extLst>
      <p:ext uri="{BB962C8B-B14F-4D97-AF65-F5344CB8AC3E}">
        <p14:creationId xmlns:p14="http://schemas.microsoft.com/office/powerpoint/2010/main" val="4233975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sv-SE" sz="3700" dirty="0">
                <a:solidFill>
                  <a:srgbClr val="FFFFFF"/>
                </a:solidFill>
              </a:rPr>
              <a:t>IN SUM</a:t>
            </a:r>
            <a:endParaRPr lang="en-US" sz="3700" kern="1200" dirty="0">
              <a:solidFill>
                <a:srgbClr val="FFFFFF"/>
              </a:solidFill>
              <a:latin typeface="+mj-lt"/>
              <a:ea typeface="+mj-ea"/>
              <a:cs typeface="+mj-cs"/>
            </a:endParaRPr>
          </a:p>
        </p:txBody>
      </p:sp>
      <p:sp>
        <p:nvSpPr>
          <p:cNvPr id="9" name="Content Placeholder 2">
            <a:extLst>
              <a:ext uri="{FF2B5EF4-FFF2-40B4-BE49-F238E27FC236}">
                <a16:creationId xmlns:a16="http://schemas.microsoft.com/office/drawing/2014/main" id="{50F735D4-62C7-4A85-84CC-3ADBB0FBA045}"/>
              </a:ext>
            </a:extLst>
          </p:cNvPr>
          <p:cNvSpPr>
            <a:spLocks noGrp="1"/>
          </p:cNvSpPr>
          <p:nvPr>
            <p:ph idx="1"/>
          </p:nvPr>
        </p:nvSpPr>
        <p:spPr>
          <a:xfrm>
            <a:off x="699713" y="1854980"/>
            <a:ext cx="10515600" cy="4754982"/>
          </a:xfrm>
        </p:spPr>
        <p:txBody>
          <a:bodyPr>
            <a:noAutofit/>
          </a:bodyPr>
          <a:lstStyle/>
          <a:p>
            <a:pPr marL="0" indent="0" algn="just">
              <a:buNone/>
            </a:pPr>
            <a:r>
              <a:rPr lang="en-US" sz="2400" dirty="0">
                <a:latin typeface="+mj-lt"/>
              </a:rPr>
              <a:t>Legitimacy – approval of ICANN as a governance mechanism for the global internet – is important, both as a normative principle and for practical politics.</a:t>
            </a:r>
          </a:p>
          <a:p>
            <a:pPr marL="0" indent="0" algn="just">
              <a:buNone/>
            </a:pPr>
            <a:endParaRPr lang="en-US" sz="1400" dirty="0">
              <a:latin typeface="+mj-lt"/>
            </a:endParaRPr>
          </a:p>
          <a:p>
            <a:pPr marL="0" indent="0" algn="just">
              <a:buNone/>
            </a:pPr>
            <a:r>
              <a:rPr lang="en-US" sz="2400" dirty="0">
                <a:latin typeface="+mj-lt"/>
              </a:rPr>
              <a:t>This study from 2018-19 suggests that ICANN has fairly (though not wholly) secure legitimacy among its participants; less solid legitimacy among outsiders; and mostly a-legitimacy among the public at large.</a:t>
            </a:r>
          </a:p>
          <a:p>
            <a:pPr marL="0" indent="0" algn="just">
              <a:buNone/>
            </a:pPr>
            <a:endParaRPr lang="sv-SE" sz="1400" dirty="0">
              <a:latin typeface="+mj-lt"/>
            </a:endParaRPr>
          </a:p>
          <a:p>
            <a:pPr marL="0" indent="0" algn="just">
              <a:buNone/>
            </a:pPr>
            <a:r>
              <a:rPr lang="en-US" sz="2400" dirty="0">
                <a:latin typeface="+mj-lt"/>
              </a:rPr>
              <a:t>The drivers of these (levels of) ICANN legitimacy beliefs are multiple, such that a simple formula to solve legitimacy challenges is not available.</a:t>
            </a:r>
          </a:p>
          <a:p>
            <a:pPr marL="0" indent="0" algn="just">
              <a:buNone/>
            </a:pPr>
            <a:endParaRPr lang="en-US" sz="1400" dirty="0">
              <a:latin typeface="+mj-lt"/>
            </a:endParaRPr>
          </a:p>
          <a:p>
            <a:pPr marL="0" indent="0" algn="just">
              <a:buNone/>
            </a:pPr>
            <a:r>
              <a:rPr lang="en-US" sz="2400" dirty="0">
                <a:latin typeface="+mj-lt"/>
              </a:rPr>
              <a:t>Knowing what levels of legitimacy beliefs prevail in what quarters – and what kinds of forces shape those legitimacy beliefs – can nevertheless contribute to more informed and nuanced policymaking.</a:t>
            </a:r>
            <a:endParaRPr lang="nl-NL" sz="2400" dirty="0">
              <a:latin typeface="+mj-lt"/>
            </a:endParaRPr>
          </a:p>
          <a:p>
            <a:pPr marL="0" indent="0" algn="just">
              <a:buNone/>
            </a:pPr>
            <a:endParaRPr lang="en-US" dirty="0">
              <a:latin typeface="+mj-lt"/>
            </a:endParaRPr>
          </a:p>
          <a:p>
            <a:pPr marL="0" indent="0" algn="just">
              <a:buNone/>
            </a:pPr>
            <a:endParaRPr lang="sv-SE" sz="2600" dirty="0">
              <a:solidFill>
                <a:srgbClr val="000000"/>
              </a:solidFill>
              <a:latin typeface="+mj-lt"/>
            </a:endParaRPr>
          </a:p>
          <a:p>
            <a:pPr marL="0" indent="0" algn="just">
              <a:buNone/>
            </a:pPr>
            <a:endParaRPr lang="en-US" sz="2600" dirty="0">
              <a:solidFill>
                <a:srgbClr val="000000"/>
              </a:solidFill>
              <a:latin typeface="+mj-lt"/>
            </a:endParaRPr>
          </a:p>
          <a:p>
            <a:pPr marL="0" indent="0" algn="just">
              <a:buNone/>
            </a:pPr>
            <a:endParaRPr lang="en-US" dirty="0">
              <a:latin typeface="+mj-lt"/>
            </a:endParaRPr>
          </a:p>
          <a:p>
            <a:pPr marL="0" indent="0" algn="just">
              <a:buNone/>
            </a:pPr>
            <a:endParaRPr lang="en-US" dirty="0">
              <a:latin typeface="+mj-lt"/>
            </a:endParaRPr>
          </a:p>
        </p:txBody>
      </p:sp>
    </p:spTree>
    <p:extLst>
      <p:ext uri="{BB962C8B-B14F-4D97-AF65-F5344CB8AC3E}">
        <p14:creationId xmlns:p14="http://schemas.microsoft.com/office/powerpoint/2010/main" val="3709128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sv-SE" sz="3700" dirty="0">
                <a:solidFill>
                  <a:srgbClr val="FFFFFF"/>
                </a:solidFill>
              </a:rPr>
              <a:t>INTERESTED IN READING MORE?</a:t>
            </a:r>
            <a:endParaRPr lang="en-US" sz="3700" kern="1200" dirty="0">
              <a:solidFill>
                <a:srgbClr val="FFFFFF"/>
              </a:solidFill>
              <a:latin typeface="+mj-lt"/>
              <a:ea typeface="+mj-ea"/>
              <a:cs typeface="+mj-cs"/>
            </a:endParaRPr>
          </a:p>
        </p:txBody>
      </p:sp>
      <p:sp>
        <p:nvSpPr>
          <p:cNvPr id="9" name="Content Placeholder 2">
            <a:extLst>
              <a:ext uri="{FF2B5EF4-FFF2-40B4-BE49-F238E27FC236}">
                <a16:creationId xmlns:a16="http://schemas.microsoft.com/office/drawing/2014/main" id="{50F735D4-62C7-4A85-84CC-3ADBB0FBA045}"/>
              </a:ext>
            </a:extLst>
          </p:cNvPr>
          <p:cNvSpPr>
            <a:spLocks noGrp="1"/>
          </p:cNvSpPr>
          <p:nvPr>
            <p:ph idx="1"/>
          </p:nvPr>
        </p:nvSpPr>
        <p:spPr>
          <a:xfrm>
            <a:off x="699713" y="1854980"/>
            <a:ext cx="10515600" cy="4754982"/>
          </a:xfrm>
        </p:spPr>
        <p:txBody>
          <a:bodyPr>
            <a:noAutofit/>
          </a:bodyPr>
          <a:lstStyle/>
          <a:p>
            <a:pPr marL="0" indent="0">
              <a:buNone/>
            </a:pPr>
            <a:r>
              <a:rPr lang="en-US" sz="2600" i="0" dirty="0">
                <a:solidFill>
                  <a:srgbClr val="303030"/>
                </a:solidFill>
                <a:effectLst/>
                <a:latin typeface="+mj-lt"/>
              </a:rPr>
              <a:t>Jongen, Hortense </a:t>
            </a:r>
            <a:r>
              <a:rPr lang="en-US" sz="2600" b="0" i="0" dirty="0">
                <a:solidFill>
                  <a:srgbClr val="303030"/>
                </a:solidFill>
                <a:effectLst/>
                <a:latin typeface="+mj-lt"/>
              </a:rPr>
              <a:t>&amp; Scholte, Jan Aart (2021) ‘Legitimacy in Multistakeholder Global Governance at ICANN,’ </a:t>
            </a:r>
            <a:r>
              <a:rPr lang="en-US" sz="2600" b="0" i="1" dirty="0">
                <a:solidFill>
                  <a:srgbClr val="303030"/>
                </a:solidFill>
                <a:effectLst/>
                <a:latin typeface="+mj-lt"/>
              </a:rPr>
              <a:t>Global Governance</a:t>
            </a:r>
            <a:r>
              <a:rPr lang="en-US" sz="2600" b="0" i="0" dirty="0">
                <a:solidFill>
                  <a:srgbClr val="303030"/>
                </a:solidFill>
                <a:effectLst/>
                <a:latin typeface="+mj-lt"/>
              </a:rPr>
              <a:t>, 27 (2), pp. 298-324.</a:t>
            </a:r>
            <a:br>
              <a:rPr lang="en-US" sz="2600" dirty="0">
                <a:latin typeface="+mj-lt"/>
              </a:rPr>
            </a:br>
            <a:endParaRPr lang="en-US" sz="2600" dirty="0">
              <a:solidFill>
                <a:srgbClr val="303030"/>
              </a:solidFill>
              <a:latin typeface="+mj-lt"/>
            </a:endParaRPr>
          </a:p>
          <a:p>
            <a:pPr marL="0" indent="0">
              <a:buNone/>
            </a:pPr>
            <a:r>
              <a:rPr lang="en-US" sz="2600" i="0" dirty="0">
                <a:solidFill>
                  <a:srgbClr val="303030"/>
                </a:solidFill>
                <a:effectLst/>
                <a:latin typeface="+mj-lt"/>
              </a:rPr>
              <a:t>Jongen, Hortense </a:t>
            </a:r>
            <a:r>
              <a:rPr lang="en-US" sz="2600" b="0" i="0" dirty="0">
                <a:solidFill>
                  <a:srgbClr val="303030"/>
                </a:solidFill>
                <a:effectLst/>
                <a:latin typeface="+mj-lt"/>
              </a:rPr>
              <a:t>&amp; Jan Aart Scholte (2022) ‘Inequality and Legitimacy in Global Governance: An Empirical Investigation,’ </a:t>
            </a:r>
            <a:r>
              <a:rPr lang="en-US" sz="2600" b="0" i="1" dirty="0">
                <a:solidFill>
                  <a:srgbClr val="303030"/>
                </a:solidFill>
                <a:effectLst/>
                <a:latin typeface="+mj-lt"/>
              </a:rPr>
              <a:t>European Journal of International Relations, </a:t>
            </a:r>
            <a:r>
              <a:rPr lang="en-US" sz="2600" b="0" i="0" dirty="0">
                <a:solidFill>
                  <a:srgbClr val="303030"/>
                </a:solidFill>
                <a:effectLst/>
                <a:latin typeface="+mj-lt"/>
              </a:rPr>
              <a:t>28(3), 667-695.</a:t>
            </a:r>
            <a:endParaRPr lang="en-US" sz="2600" dirty="0">
              <a:latin typeface="+mj-lt"/>
            </a:endParaRPr>
          </a:p>
          <a:p>
            <a:pPr marL="0" indent="0" algn="just">
              <a:buNone/>
            </a:pPr>
            <a:endParaRPr lang="sv-SE" sz="2600" dirty="0">
              <a:solidFill>
                <a:srgbClr val="000000"/>
              </a:solidFill>
              <a:latin typeface="+mj-lt"/>
            </a:endParaRPr>
          </a:p>
          <a:p>
            <a:pPr marL="0" indent="0" algn="just">
              <a:buNone/>
            </a:pPr>
            <a:r>
              <a:rPr lang="sv-SE" sz="2600" dirty="0">
                <a:solidFill>
                  <a:srgbClr val="000000"/>
                </a:solidFill>
                <a:latin typeface="+mj-lt"/>
              </a:rPr>
              <a:t>Or </a:t>
            </a:r>
            <a:r>
              <a:rPr lang="sv-SE" sz="2600" dirty="0" err="1">
                <a:solidFill>
                  <a:srgbClr val="000000"/>
                </a:solidFill>
                <a:latin typeface="+mj-lt"/>
              </a:rPr>
              <a:t>send</a:t>
            </a:r>
            <a:r>
              <a:rPr lang="sv-SE" sz="2600" dirty="0">
                <a:solidFill>
                  <a:srgbClr val="000000"/>
                </a:solidFill>
                <a:latin typeface="+mj-lt"/>
              </a:rPr>
              <a:t> </a:t>
            </a:r>
            <a:r>
              <a:rPr lang="sv-SE" sz="2600" dirty="0" err="1">
                <a:solidFill>
                  <a:srgbClr val="000000"/>
                </a:solidFill>
                <a:latin typeface="+mj-lt"/>
              </a:rPr>
              <a:t>us</a:t>
            </a:r>
            <a:r>
              <a:rPr lang="sv-SE" sz="2600" dirty="0">
                <a:solidFill>
                  <a:srgbClr val="000000"/>
                </a:solidFill>
                <a:latin typeface="+mj-lt"/>
              </a:rPr>
              <a:t> an email:</a:t>
            </a:r>
          </a:p>
          <a:p>
            <a:pPr lvl="1" algn="just">
              <a:buFont typeface="Courier New" panose="02070309020205020404" pitchFamily="49" charset="0"/>
              <a:buChar char="o"/>
            </a:pPr>
            <a:r>
              <a:rPr lang="sv-SE" sz="2600" dirty="0">
                <a:solidFill>
                  <a:srgbClr val="000000"/>
                </a:solidFill>
                <a:latin typeface="+mj-lt"/>
                <a:hlinkClick r:id="rId2"/>
              </a:rPr>
              <a:t>h.j.e.m.jongen@vu.nl</a:t>
            </a:r>
            <a:endParaRPr lang="sv-SE" sz="2600" dirty="0">
              <a:solidFill>
                <a:srgbClr val="000000"/>
              </a:solidFill>
              <a:latin typeface="+mj-lt"/>
            </a:endParaRPr>
          </a:p>
          <a:p>
            <a:pPr lvl="1" algn="just">
              <a:buFont typeface="Courier New" panose="02070309020205020404" pitchFamily="49" charset="0"/>
              <a:buChar char="o"/>
            </a:pPr>
            <a:r>
              <a:rPr lang="sv-SE" sz="2600" dirty="0">
                <a:solidFill>
                  <a:srgbClr val="000000"/>
                </a:solidFill>
                <a:latin typeface="+mj-lt"/>
                <a:hlinkClick r:id="rId3"/>
              </a:rPr>
              <a:t>scholteja@vuw.leidenuniv.nl</a:t>
            </a:r>
            <a:r>
              <a:rPr lang="sv-SE" sz="2600" dirty="0">
                <a:solidFill>
                  <a:srgbClr val="000000"/>
                </a:solidFill>
                <a:latin typeface="+mj-lt"/>
              </a:rPr>
              <a:t> </a:t>
            </a:r>
          </a:p>
          <a:p>
            <a:pPr lvl="1" algn="just">
              <a:buFont typeface="Courier New" panose="02070309020205020404" pitchFamily="49" charset="0"/>
              <a:buChar char="o"/>
            </a:pPr>
            <a:endParaRPr lang="en-US" sz="2600" dirty="0">
              <a:solidFill>
                <a:srgbClr val="000000"/>
              </a:solidFill>
              <a:latin typeface="+mj-lt"/>
            </a:endParaRPr>
          </a:p>
          <a:p>
            <a:pPr marL="0" indent="0" algn="just">
              <a:buNone/>
            </a:pPr>
            <a:endParaRPr lang="en-US" dirty="0">
              <a:latin typeface="+mj-lt"/>
            </a:endParaRPr>
          </a:p>
          <a:p>
            <a:pPr marL="0" indent="0" algn="just">
              <a:buNone/>
            </a:pPr>
            <a:endParaRPr lang="en-US" dirty="0">
              <a:latin typeface="+mj-lt"/>
            </a:endParaRPr>
          </a:p>
        </p:txBody>
      </p:sp>
    </p:spTree>
    <p:extLst>
      <p:ext uri="{BB962C8B-B14F-4D97-AF65-F5344CB8AC3E}">
        <p14:creationId xmlns:p14="http://schemas.microsoft.com/office/powerpoint/2010/main" val="1660761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THE STUDY IN BRIEF</a:t>
            </a:r>
            <a:endParaRPr lang="en-US" sz="4000" dirty="0">
              <a:solidFill>
                <a:srgbClr val="FFFFFF"/>
              </a:solidFill>
            </a:endParaRPr>
          </a:p>
        </p:txBody>
      </p:sp>
      <p:sp>
        <p:nvSpPr>
          <p:cNvPr id="9" name="Content Placeholder 2">
            <a:extLst>
              <a:ext uri="{FF2B5EF4-FFF2-40B4-BE49-F238E27FC236}">
                <a16:creationId xmlns:a16="http://schemas.microsoft.com/office/drawing/2014/main" id="{A2A8E35D-2D18-4812-9371-AE4D8F3B5ECA}"/>
              </a:ext>
            </a:extLst>
          </p:cNvPr>
          <p:cNvSpPr>
            <a:spLocks noGrp="1"/>
          </p:cNvSpPr>
          <p:nvPr>
            <p:ph idx="1"/>
          </p:nvPr>
        </p:nvSpPr>
        <p:spPr>
          <a:xfrm>
            <a:off x="838198" y="1891970"/>
            <a:ext cx="10515600" cy="5143469"/>
          </a:xfrm>
        </p:spPr>
        <p:txBody>
          <a:bodyPr>
            <a:noAutofit/>
          </a:bodyPr>
          <a:lstStyle/>
          <a:p>
            <a:pPr marL="0" indent="0" algn="just">
              <a:buNone/>
            </a:pPr>
            <a:r>
              <a:rPr lang="en-US" sz="2400" b="1" dirty="0">
                <a:latin typeface="+mj-lt"/>
              </a:rPr>
              <a:t>Research problem</a:t>
            </a:r>
            <a:r>
              <a:rPr lang="en-US" sz="2400" dirty="0">
                <a:latin typeface="+mj-lt"/>
              </a:rPr>
              <a:t>: how far, and on what grounds, does </a:t>
            </a:r>
            <a:r>
              <a:rPr lang="en-US" sz="2400" dirty="0" err="1">
                <a:latin typeface="+mj-lt"/>
              </a:rPr>
              <a:t>multistakeholderism</a:t>
            </a:r>
            <a:r>
              <a:rPr lang="en-US" sz="2400" dirty="0">
                <a:latin typeface="+mj-lt"/>
              </a:rPr>
              <a:t> as a mode of global governing gain legitimacy? </a:t>
            </a:r>
          </a:p>
          <a:p>
            <a:pPr marL="0" indent="0" algn="just">
              <a:buNone/>
            </a:pPr>
            <a:r>
              <a:rPr lang="en-US" sz="1500" dirty="0">
                <a:latin typeface="+mj-lt"/>
              </a:rPr>
              <a:t>,</a:t>
            </a:r>
          </a:p>
          <a:p>
            <a:pPr marL="0" indent="0" algn="just">
              <a:buNone/>
            </a:pPr>
            <a:r>
              <a:rPr lang="en-US" sz="2400" b="1" dirty="0">
                <a:latin typeface="+mj-lt"/>
              </a:rPr>
              <a:t>Research aims</a:t>
            </a:r>
            <a:r>
              <a:rPr lang="en-US" sz="2400" dirty="0">
                <a:latin typeface="+mj-lt"/>
              </a:rPr>
              <a:t>: (1) to measure </a:t>
            </a:r>
            <a:r>
              <a:rPr lang="sv-SE" sz="2400" dirty="0">
                <a:latin typeface="+mj-lt"/>
              </a:rPr>
              <a:t>the levels of legitimacy beliefs toward a key multistakeholder apparatus (ICANN); and (2) to identify what generates (or limits) those beliefs</a:t>
            </a:r>
          </a:p>
          <a:p>
            <a:pPr marL="0" indent="0" algn="just">
              <a:buNone/>
            </a:pPr>
            <a:endParaRPr lang="sv-SE" sz="1500" dirty="0">
              <a:latin typeface="+mj-lt"/>
            </a:endParaRPr>
          </a:p>
          <a:p>
            <a:pPr marL="0" indent="0" algn="just">
              <a:buNone/>
            </a:pPr>
            <a:r>
              <a:rPr lang="sv-SE" sz="2400" b="1" dirty="0">
                <a:latin typeface="+mj-lt"/>
              </a:rPr>
              <a:t>Evidence base: </a:t>
            </a:r>
            <a:endParaRPr lang="sv-SE" sz="2400" dirty="0">
              <a:latin typeface="+mj-lt"/>
            </a:endParaRPr>
          </a:p>
          <a:p>
            <a:pPr lvl="1" algn="just">
              <a:buFont typeface="Courier New" panose="02070309020205020404" pitchFamily="49" charset="0"/>
              <a:buChar char="o"/>
            </a:pPr>
            <a:r>
              <a:rPr lang="sv-SE" sz="2200" dirty="0">
                <a:latin typeface="+mj-lt"/>
              </a:rPr>
              <a:t>467 survey interviews (open- and closed-ended questions) with insiders to the ICANN regime (board, staff, community)</a:t>
            </a:r>
          </a:p>
          <a:p>
            <a:pPr lvl="1" algn="just">
              <a:buFont typeface="Courier New" panose="02070309020205020404" pitchFamily="49" charset="0"/>
              <a:buChar char="o"/>
            </a:pPr>
            <a:r>
              <a:rPr lang="sv-SE" sz="2200" dirty="0">
                <a:latin typeface="+mj-lt"/>
              </a:rPr>
              <a:t>62 survey </a:t>
            </a:r>
            <a:r>
              <a:rPr lang="sv-SE" sz="2200" dirty="0" err="1">
                <a:latin typeface="+mj-lt"/>
              </a:rPr>
              <a:t>interviews</a:t>
            </a:r>
            <a:r>
              <a:rPr lang="sv-SE" sz="2200" dirty="0">
                <a:latin typeface="+mj-lt"/>
              </a:rPr>
              <a:t> </a:t>
            </a:r>
            <a:r>
              <a:rPr lang="sv-SE" sz="2200" dirty="0" err="1">
                <a:latin typeface="+mj-lt"/>
              </a:rPr>
              <a:t>with</a:t>
            </a:r>
            <a:r>
              <a:rPr lang="sv-SE" sz="2200" dirty="0">
                <a:latin typeface="+mj-lt"/>
              </a:rPr>
              <a:t> </a:t>
            </a:r>
            <a:r>
              <a:rPr lang="sv-SE" sz="2200" dirty="0" err="1">
                <a:latin typeface="+mj-lt"/>
              </a:rPr>
              <a:t>participants</a:t>
            </a:r>
            <a:r>
              <a:rPr lang="sv-SE" sz="2200" dirty="0">
                <a:latin typeface="+mj-lt"/>
              </a:rPr>
              <a:t> in non-ICANN internet </a:t>
            </a:r>
            <a:r>
              <a:rPr lang="sv-SE" sz="2200" dirty="0" err="1">
                <a:latin typeface="+mj-lt"/>
              </a:rPr>
              <a:t>governance</a:t>
            </a:r>
            <a:endParaRPr lang="sv-SE" sz="2200" dirty="0">
              <a:latin typeface="+mj-lt"/>
            </a:endParaRPr>
          </a:p>
          <a:p>
            <a:pPr lvl="1" algn="just">
              <a:buFont typeface="Courier New" panose="02070309020205020404" pitchFamily="49" charset="0"/>
              <a:buChar char="o"/>
            </a:pPr>
            <a:r>
              <a:rPr lang="sv-SE" sz="2200" dirty="0">
                <a:latin typeface="+mj-lt"/>
              </a:rPr>
              <a:t>860 survey </a:t>
            </a:r>
            <a:r>
              <a:rPr lang="sv-SE" sz="2200" dirty="0" err="1">
                <a:latin typeface="+mj-lt"/>
              </a:rPr>
              <a:t>interviews</a:t>
            </a:r>
            <a:r>
              <a:rPr lang="sv-SE" sz="2200" dirty="0">
                <a:latin typeface="+mj-lt"/>
              </a:rPr>
              <a:t> </a:t>
            </a:r>
            <a:r>
              <a:rPr lang="sv-SE" sz="2200" dirty="0" err="1">
                <a:latin typeface="+mj-lt"/>
              </a:rPr>
              <a:t>with</a:t>
            </a:r>
            <a:r>
              <a:rPr lang="sv-SE" sz="2200" dirty="0">
                <a:latin typeface="+mj-lt"/>
              </a:rPr>
              <a:t> general </a:t>
            </a:r>
            <a:r>
              <a:rPr lang="sv-SE" sz="2200" dirty="0" err="1">
                <a:latin typeface="+mj-lt"/>
              </a:rPr>
              <a:t>elites</a:t>
            </a:r>
            <a:r>
              <a:rPr lang="sv-SE" sz="2200" dirty="0">
                <a:latin typeface="+mj-lt"/>
              </a:rPr>
              <a:t> </a:t>
            </a:r>
            <a:r>
              <a:rPr lang="sv-SE" sz="2200" dirty="0" err="1">
                <a:latin typeface="+mj-lt"/>
              </a:rPr>
              <a:t>around</a:t>
            </a:r>
            <a:r>
              <a:rPr lang="sv-SE" sz="2200" dirty="0">
                <a:latin typeface="+mj-lt"/>
              </a:rPr>
              <a:t> the </a:t>
            </a:r>
            <a:r>
              <a:rPr lang="sv-SE" sz="2200" dirty="0" err="1">
                <a:latin typeface="+mj-lt"/>
              </a:rPr>
              <a:t>world</a:t>
            </a:r>
            <a:endParaRPr lang="sv-SE" sz="2200" dirty="0">
              <a:latin typeface="+mj-lt"/>
            </a:endParaRPr>
          </a:p>
          <a:p>
            <a:pPr lvl="1" algn="just">
              <a:buFont typeface="Courier New" panose="02070309020205020404" pitchFamily="49" charset="0"/>
              <a:buChar char="o"/>
            </a:pPr>
            <a:r>
              <a:rPr lang="sv-SE" sz="2200" dirty="0">
                <a:latin typeface="+mj-lt"/>
              </a:rPr>
              <a:t>Interviews conducted in 2018-2019</a:t>
            </a:r>
          </a:p>
          <a:p>
            <a:pPr lvl="1" algn="just">
              <a:buFont typeface="Courier New" panose="02070309020205020404" pitchFamily="49" charset="0"/>
              <a:buChar char="o"/>
            </a:pPr>
            <a:endParaRPr lang="sv-SE" sz="2200" dirty="0"/>
          </a:p>
          <a:p>
            <a:pPr lvl="1" algn="just">
              <a:buFont typeface="Courier New" panose="02070309020205020404" pitchFamily="49" charset="0"/>
              <a:buChar char="o"/>
            </a:pPr>
            <a:endParaRPr lang="sv-SE" sz="2200" b="1" dirty="0"/>
          </a:p>
          <a:p>
            <a:pPr marL="0" indent="0">
              <a:buNone/>
            </a:pPr>
            <a:endParaRPr lang="en-US" sz="2600" dirty="0"/>
          </a:p>
        </p:txBody>
      </p:sp>
    </p:spTree>
    <p:extLst>
      <p:ext uri="{BB962C8B-B14F-4D97-AF65-F5344CB8AC3E}">
        <p14:creationId xmlns:p14="http://schemas.microsoft.com/office/powerpoint/2010/main" val="1044445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THE CONCEPT OF LEGITIMACY</a:t>
            </a:r>
            <a:endParaRPr lang="en-US" sz="4000" dirty="0">
              <a:solidFill>
                <a:srgbClr val="FFFFFF"/>
              </a:solidFill>
            </a:endParaRPr>
          </a:p>
        </p:txBody>
      </p:sp>
      <p:sp>
        <p:nvSpPr>
          <p:cNvPr id="17" name="Content Placeholder 2">
            <a:extLst>
              <a:ext uri="{FF2B5EF4-FFF2-40B4-BE49-F238E27FC236}">
                <a16:creationId xmlns:a16="http://schemas.microsoft.com/office/drawing/2014/main" id="{BF12E8A4-6EA0-4D86-A538-EE54F21F9BE1}"/>
              </a:ext>
            </a:extLst>
          </p:cNvPr>
          <p:cNvSpPr>
            <a:spLocks noGrp="1"/>
          </p:cNvSpPr>
          <p:nvPr>
            <p:ph idx="1"/>
          </p:nvPr>
        </p:nvSpPr>
        <p:spPr>
          <a:xfrm>
            <a:off x="838198" y="1807534"/>
            <a:ext cx="10515600" cy="4755928"/>
          </a:xfrm>
        </p:spPr>
        <p:txBody>
          <a:bodyPr>
            <a:noAutofit/>
          </a:bodyPr>
          <a:lstStyle/>
          <a:p>
            <a:pPr marL="0" indent="0" algn="just">
              <a:buNone/>
            </a:pPr>
            <a:r>
              <a:rPr lang="en-US" sz="2600" dirty="0">
                <a:latin typeface="+mj-lt"/>
              </a:rPr>
              <a:t>Abstractly: the belief and perception that a governing power has the right to rule and exercises that right appropriately</a:t>
            </a:r>
          </a:p>
          <a:p>
            <a:pPr algn="just"/>
            <a:endParaRPr lang="en-US" sz="1500" dirty="0">
              <a:latin typeface="+mj-lt"/>
            </a:endParaRPr>
          </a:p>
          <a:p>
            <a:pPr algn="just"/>
            <a:endParaRPr lang="en-US" sz="1500" dirty="0">
              <a:latin typeface="+mj-lt"/>
            </a:endParaRPr>
          </a:p>
          <a:p>
            <a:pPr marL="0" indent="0" algn="just">
              <a:buNone/>
            </a:pPr>
            <a:r>
              <a:rPr lang="en-US" sz="2600" dirty="0">
                <a:latin typeface="+mj-lt"/>
              </a:rPr>
              <a:t>Concretely: the opinion that ICANN has the right to formulate and administer (certain) rules for the global internet and does so properly</a:t>
            </a:r>
          </a:p>
          <a:p>
            <a:pPr algn="just"/>
            <a:endParaRPr lang="en-US" sz="1500" dirty="0">
              <a:latin typeface="+mj-lt"/>
            </a:endParaRPr>
          </a:p>
          <a:p>
            <a:pPr algn="just"/>
            <a:endParaRPr lang="en-US" sz="1500" dirty="0">
              <a:latin typeface="+mj-lt"/>
            </a:endParaRPr>
          </a:p>
          <a:p>
            <a:pPr marL="0" indent="0" algn="just">
              <a:buNone/>
            </a:pPr>
            <a:r>
              <a:rPr lang="en-US" sz="2600" dirty="0">
                <a:latin typeface="+mj-lt"/>
              </a:rPr>
              <a:t>Legitimacy is about </a:t>
            </a:r>
            <a:r>
              <a:rPr lang="en-US" sz="2600" i="1" dirty="0">
                <a:latin typeface="+mj-lt"/>
              </a:rPr>
              <a:t>underlying confidence in and approval of</a:t>
            </a:r>
            <a:r>
              <a:rPr lang="en-US" sz="2600" dirty="0">
                <a:latin typeface="+mj-lt"/>
              </a:rPr>
              <a:t> a governance arrangement; so it involves more than passing support for particular measures, policies or leaders</a:t>
            </a:r>
          </a:p>
        </p:txBody>
      </p:sp>
    </p:spTree>
    <p:extLst>
      <p:ext uri="{BB962C8B-B14F-4D97-AF65-F5344CB8AC3E}">
        <p14:creationId xmlns:p14="http://schemas.microsoft.com/office/powerpoint/2010/main" val="2632315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1371599" y="294538"/>
            <a:ext cx="6329681" cy="1033669"/>
          </a:xfrm>
        </p:spPr>
        <p:txBody>
          <a:bodyPr>
            <a:normAutofit fontScale="90000"/>
          </a:bodyPr>
          <a:lstStyle/>
          <a:p>
            <a:r>
              <a:rPr lang="sv-SE" sz="4000" dirty="0">
                <a:solidFill>
                  <a:srgbClr val="FFFFFF"/>
                </a:solidFill>
              </a:rPr>
              <a:t>WHY IS LEGITIMACY IMPORTANT? </a:t>
            </a:r>
            <a:endParaRPr lang="en-US" sz="4000" dirty="0">
              <a:solidFill>
                <a:srgbClr val="FFFFFF"/>
              </a:solidFill>
            </a:endParaRPr>
          </a:p>
        </p:txBody>
      </p:sp>
      <p:sp>
        <p:nvSpPr>
          <p:cNvPr id="11" name="Content Placeholder 2">
            <a:extLst>
              <a:ext uri="{FF2B5EF4-FFF2-40B4-BE49-F238E27FC236}">
                <a16:creationId xmlns:a16="http://schemas.microsoft.com/office/drawing/2014/main" id="{FCE3C2C2-FE97-48D0-962F-CCA18353B326}"/>
              </a:ext>
            </a:extLst>
          </p:cNvPr>
          <p:cNvSpPr txBox="1">
            <a:spLocks/>
          </p:cNvSpPr>
          <p:nvPr/>
        </p:nvSpPr>
        <p:spPr>
          <a:xfrm>
            <a:off x="838198" y="1959559"/>
            <a:ext cx="10515600" cy="502970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sz="2600" dirty="0">
                <a:latin typeface="+mj-lt"/>
              </a:rPr>
              <a:t>Legitimacy can help a governor (in this case ICANN) to:</a:t>
            </a:r>
          </a:p>
          <a:p>
            <a:pPr lvl="1" algn="just">
              <a:buFont typeface="Courier New" panose="02070309020205020404" pitchFamily="49" charset="0"/>
              <a:buChar char="o"/>
            </a:pPr>
            <a:r>
              <a:rPr lang="en-US" sz="2600" dirty="0">
                <a:latin typeface="+mj-lt"/>
              </a:rPr>
              <a:t> acquire mandates</a:t>
            </a:r>
          </a:p>
          <a:p>
            <a:pPr lvl="1" algn="just">
              <a:buFont typeface="Courier New" panose="02070309020205020404" pitchFamily="49" charset="0"/>
              <a:buChar char="o"/>
            </a:pPr>
            <a:r>
              <a:rPr lang="en-US" sz="2600" dirty="0">
                <a:latin typeface="+mj-lt"/>
              </a:rPr>
              <a:t> obtain resources</a:t>
            </a:r>
          </a:p>
          <a:p>
            <a:pPr lvl="1" algn="just">
              <a:buFont typeface="Courier New" panose="02070309020205020404" pitchFamily="49" charset="0"/>
              <a:buChar char="o"/>
            </a:pPr>
            <a:r>
              <a:rPr lang="en-US" sz="2600" dirty="0">
                <a:latin typeface="+mj-lt"/>
              </a:rPr>
              <a:t> attract participation</a:t>
            </a:r>
          </a:p>
          <a:p>
            <a:pPr lvl="1" algn="just">
              <a:buFont typeface="Courier New" panose="02070309020205020404" pitchFamily="49" charset="0"/>
              <a:buChar char="o"/>
            </a:pPr>
            <a:r>
              <a:rPr lang="en-US" sz="2600" dirty="0">
                <a:latin typeface="+mj-lt"/>
              </a:rPr>
              <a:t> take decisions</a:t>
            </a:r>
          </a:p>
          <a:p>
            <a:pPr lvl="1" algn="just">
              <a:buFont typeface="Courier New" panose="02070309020205020404" pitchFamily="49" charset="0"/>
              <a:buChar char="o"/>
            </a:pPr>
            <a:r>
              <a:rPr lang="en-US" sz="2600" dirty="0">
                <a:latin typeface="+mj-lt"/>
              </a:rPr>
              <a:t> achieve compliance</a:t>
            </a:r>
          </a:p>
          <a:p>
            <a:pPr lvl="1" algn="just">
              <a:buFont typeface="Courier New" panose="02070309020205020404" pitchFamily="49" charset="0"/>
              <a:buChar char="o"/>
            </a:pPr>
            <a:r>
              <a:rPr lang="en-US" sz="2600" dirty="0">
                <a:latin typeface="+mj-lt"/>
              </a:rPr>
              <a:t> reach goals</a:t>
            </a:r>
          </a:p>
          <a:p>
            <a:pPr lvl="1" algn="just">
              <a:buFont typeface="Courier New" panose="02070309020205020404" pitchFamily="49" charset="0"/>
              <a:buChar char="o"/>
            </a:pPr>
            <a:r>
              <a:rPr lang="en-US" sz="2600" dirty="0">
                <a:latin typeface="+mj-lt"/>
              </a:rPr>
              <a:t> advance problem-solving</a:t>
            </a:r>
          </a:p>
          <a:p>
            <a:pPr lvl="1" algn="just">
              <a:buFont typeface="Courier New" panose="02070309020205020404" pitchFamily="49" charset="0"/>
              <a:buChar char="o"/>
            </a:pPr>
            <a:r>
              <a:rPr lang="en-US" sz="2600" dirty="0">
                <a:latin typeface="+mj-lt"/>
              </a:rPr>
              <a:t> hold off potential competitor institutions</a:t>
            </a:r>
          </a:p>
          <a:p>
            <a:pPr marL="0" indent="0" algn="just">
              <a:buFont typeface="Arial" panose="020B0604020202020204" pitchFamily="34" charset="0"/>
              <a:buNone/>
            </a:pPr>
            <a:endParaRPr lang="en-US" sz="2600" dirty="0">
              <a:latin typeface="+mj-lt"/>
            </a:endParaRPr>
          </a:p>
          <a:p>
            <a:pPr marL="0" indent="0" algn="just">
              <a:buNone/>
            </a:pPr>
            <a:r>
              <a:rPr lang="en-US" sz="2600" dirty="0">
                <a:latin typeface="+mj-lt"/>
              </a:rPr>
              <a:t>In short, legitimacy enables a ruler (here ICANN) to have a more secure, stable, influential position (in internet governance)</a:t>
            </a:r>
            <a:endParaRPr lang="sv-SE" sz="2600" dirty="0">
              <a:latin typeface="+mj-lt"/>
            </a:endParaRPr>
          </a:p>
          <a:p>
            <a:pPr marL="0" indent="0" algn="just">
              <a:buFont typeface="Arial" panose="020B0604020202020204" pitchFamily="34" charset="0"/>
              <a:buNone/>
            </a:pPr>
            <a:endParaRPr lang="en-US" sz="2600" dirty="0">
              <a:latin typeface="+mj-lt"/>
            </a:endParaRPr>
          </a:p>
        </p:txBody>
      </p:sp>
    </p:spTree>
    <p:extLst>
      <p:ext uri="{BB962C8B-B14F-4D97-AF65-F5344CB8AC3E}">
        <p14:creationId xmlns:p14="http://schemas.microsoft.com/office/powerpoint/2010/main" val="2253098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1066801" y="294538"/>
            <a:ext cx="6675120" cy="1033669"/>
          </a:xfrm>
        </p:spPr>
        <p:txBody>
          <a:bodyPr>
            <a:normAutofit fontScale="90000"/>
          </a:bodyPr>
          <a:lstStyle/>
          <a:p>
            <a:r>
              <a:rPr lang="sv-SE" sz="4000" dirty="0">
                <a:solidFill>
                  <a:srgbClr val="FFFFFF"/>
                </a:solidFill>
              </a:rPr>
              <a:t>LEVELS OF LEGITIMACY BELIEFS TOWARD ICANN (1)</a:t>
            </a:r>
            <a:endParaRPr lang="en-US" sz="4000" dirty="0">
              <a:solidFill>
                <a:srgbClr val="FFFFFF"/>
              </a:solidFill>
            </a:endParaRPr>
          </a:p>
        </p:txBody>
      </p:sp>
      <p:sp>
        <p:nvSpPr>
          <p:cNvPr id="11" name="Content Placeholder 2">
            <a:extLst>
              <a:ext uri="{FF2B5EF4-FFF2-40B4-BE49-F238E27FC236}">
                <a16:creationId xmlns:a16="http://schemas.microsoft.com/office/drawing/2014/main" id="{42C9207D-856E-4474-A6DF-F83694FBD965}"/>
              </a:ext>
            </a:extLst>
          </p:cNvPr>
          <p:cNvSpPr>
            <a:spLocks noGrp="1"/>
          </p:cNvSpPr>
          <p:nvPr>
            <p:ph idx="1"/>
          </p:nvPr>
        </p:nvSpPr>
        <p:spPr>
          <a:xfrm>
            <a:off x="838198" y="2045356"/>
            <a:ext cx="10515600" cy="4351338"/>
          </a:xfrm>
        </p:spPr>
        <p:txBody>
          <a:bodyPr>
            <a:noAutofit/>
          </a:bodyPr>
          <a:lstStyle/>
          <a:p>
            <a:pPr marL="742950" indent="-742950" algn="just">
              <a:buFont typeface="+mj-lt"/>
              <a:buAutoNum type="arabicPeriod"/>
            </a:pPr>
            <a:r>
              <a:rPr lang="en-US" sz="3200" dirty="0">
                <a:latin typeface="+mj-lt"/>
              </a:rPr>
              <a:t>Taking all audiences together, average levels of legitimacy beliefs toward ICANN are </a:t>
            </a:r>
            <a:r>
              <a:rPr lang="en-US" sz="3200" b="1" dirty="0">
                <a:solidFill>
                  <a:srgbClr val="FF0000"/>
                </a:solidFill>
                <a:latin typeface="+mj-lt"/>
              </a:rPr>
              <a:t>neither so high as to warrant complacency nor so low as to prompt alarm</a:t>
            </a:r>
            <a:r>
              <a:rPr lang="en-US" sz="3200" dirty="0">
                <a:latin typeface="+mj-lt"/>
              </a:rPr>
              <a:t>. The overall verdict is moderate-to-high legitimacy.</a:t>
            </a:r>
          </a:p>
          <a:p>
            <a:pPr algn="just">
              <a:buFont typeface="+mj-lt"/>
              <a:buAutoNum type="arabicPeriod"/>
            </a:pPr>
            <a:endParaRPr lang="en-US" sz="1500" dirty="0">
              <a:latin typeface="+mj-lt"/>
            </a:endParaRPr>
          </a:p>
          <a:p>
            <a:pPr marL="742950" indent="-742950" algn="just">
              <a:buFont typeface="+mj-lt"/>
              <a:buAutoNum type="arabicPeriod"/>
            </a:pPr>
            <a:r>
              <a:rPr lang="en-US" sz="3200" dirty="0">
                <a:latin typeface="+mj-lt"/>
              </a:rPr>
              <a:t>Levels of legitimacy beliefs toward ICANN generally </a:t>
            </a:r>
            <a:r>
              <a:rPr lang="en-US" sz="3200" b="1" dirty="0">
                <a:solidFill>
                  <a:srgbClr val="FF0000"/>
                </a:solidFill>
                <a:latin typeface="+mj-lt"/>
              </a:rPr>
              <a:t>correlate with closeness to the regime</a:t>
            </a:r>
            <a:r>
              <a:rPr lang="en-US" sz="3200" dirty="0">
                <a:latin typeface="+mj-lt"/>
              </a:rPr>
              <a:t>: so fairly secure legitimacy on the inside; and somewhat more wobbly on the outside.</a:t>
            </a:r>
          </a:p>
        </p:txBody>
      </p:sp>
    </p:spTree>
    <p:extLst>
      <p:ext uri="{BB962C8B-B14F-4D97-AF65-F5344CB8AC3E}">
        <p14:creationId xmlns:p14="http://schemas.microsoft.com/office/powerpoint/2010/main" val="2399793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1066801" y="294538"/>
            <a:ext cx="6654800" cy="1033669"/>
          </a:xfrm>
        </p:spPr>
        <p:txBody>
          <a:bodyPr>
            <a:normAutofit fontScale="90000"/>
          </a:bodyPr>
          <a:lstStyle/>
          <a:p>
            <a:r>
              <a:rPr lang="sv-SE" sz="4000" dirty="0">
                <a:solidFill>
                  <a:srgbClr val="FFFFFF"/>
                </a:solidFill>
              </a:rPr>
              <a:t>LEVELS OF LEGITIMACY BELIEFS TOWARD ICANN (2)</a:t>
            </a:r>
            <a:endParaRPr lang="en-US" sz="4000" dirty="0">
              <a:solidFill>
                <a:srgbClr val="FFFFFF"/>
              </a:solidFill>
            </a:endParaRPr>
          </a:p>
        </p:txBody>
      </p:sp>
      <p:sp>
        <p:nvSpPr>
          <p:cNvPr id="11" name="Content Placeholder 2">
            <a:extLst>
              <a:ext uri="{FF2B5EF4-FFF2-40B4-BE49-F238E27FC236}">
                <a16:creationId xmlns:a16="http://schemas.microsoft.com/office/drawing/2014/main" id="{42C9207D-856E-4474-A6DF-F83694FBD965}"/>
              </a:ext>
            </a:extLst>
          </p:cNvPr>
          <p:cNvSpPr>
            <a:spLocks noGrp="1"/>
          </p:cNvSpPr>
          <p:nvPr>
            <p:ph idx="1"/>
          </p:nvPr>
        </p:nvSpPr>
        <p:spPr>
          <a:xfrm>
            <a:off x="838198" y="1732482"/>
            <a:ext cx="10515600" cy="5019192"/>
          </a:xfrm>
        </p:spPr>
        <p:txBody>
          <a:bodyPr>
            <a:noAutofit/>
          </a:bodyPr>
          <a:lstStyle/>
          <a:p>
            <a:pPr marL="742950" indent="-742950" algn="just">
              <a:buFont typeface="+mj-lt"/>
              <a:buAutoNum type="arabicPeriod" startAt="3"/>
            </a:pPr>
            <a:r>
              <a:rPr lang="en-US" sz="3000" dirty="0">
                <a:latin typeface="+mj-lt"/>
              </a:rPr>
              <a:t>Several exceptions aside, legitimacy beliefs within the ICANN sphere (board, community, staff/org) show </a:t>
            </a:r>
            <a:r>
              <a:rPr lang="en-US" sz="3000" b="1" dirty="0">
                <a:solidFill>
                  <a:srgbClr val="FF0000"/>
                </a:solidFill>
                <a:latin typeface="+mj-lt"/>
              </a:rPr>
              <a:t>limited variation by stakeholder group, by geographical region, or by social category</a:t>
            </a:r>
            <a:r>
              <a:rPr lang="en-US" sz="3000" dirty="0">
                <a:latin typeface="+mj-lt"/>
              </a:rPr>
              <a:t>.</a:t>
            </a:r>
          </a:p>
          <a:p>
            <a:pPr marL="742950" indent="-742950" algn="just">
              <a:buFont typeface="+mj-lt"/>
              <a:buAutoNum type="arabicPeriod" startAt="3"/>
            </a:pPr>
            <a:endParaRPr lang="en-US" sz="800" dirty="0">
              <a:latin typeface="+mj-lt"/>
            </a:endParaRPr>
          </a:p>
          <a:p>
            <a:pPr marL="742950" indent="-742950" algn="just">
              <a:buFont typeface="+mj-lt"/>
              <a:buAutoNum type="arabicPeriod" startAt="3"/>
            </a:pPr>
            <a:r>
              <a:rPr lang="en-US" sz="3000" dirty="0">
                <a:latin typeface="+mj-lt"/>
              </a:rPr>
              <a:t>There is </a:t>
            </a:r>
            <a:r>
              <a:rPr lang="en-US" sz="3000" b="1" dirty="0">
                <a:solidFill>
                  <a:srgbClr val="FF0000"/>
                </a:solidFill>
                <a:latin typeface="+mj-lt"/>
              </a:rPr>
              <a:t>no glaring Achilles heel of vulnerability </a:t>
            </a:r>
            <a:r>
              <a:rPr lang="en-US" sz="3000" dirty="0">
                <a:latin typeface="+mj-lt"/>
              </a:rPr>
              <a:t>in any quarter, but also </a:t>
            </a:r>
            <a:r>
              <a:rPr lang="en-US" sz="3000" b="1" dirty="0">
                <a:solidFill>
                  <a:srgbClr val="FF0000"/>
                </a:solidFill>
                <a:latin typeface="+mj-lt"/>
              </a:rPr>
              <a:t>no striking concentration of ICANN champions</a:t>
            </a:r>
            <a:r>
              <a:rPr lang="en-US" sz="3000" dirty="0">
                <a:latin typeface="+mj-lt"/>
              </a:rPr>
              <a:t> (outside the staff and board).</a:t>
            </a:r>
          </a:p>
          <a:p>
            <a:pPr marL="742950" indent="-742950" algn="just">
              <a:buFont typeface="+mj-lt"/>
              <a:buAutoNum type="arabicPeriod" startAt="3"/>
            </a:pPr>
            <a:endParaRPr lang="en-US" sz="900" dirty="0">
              <a:latin typeface="+mj-lt"/>
            </a:endParaRPr>
          </a:p>
          <a:p>
            <a:pPr marL="742950" indent="-742950" algn="just">
              <a:buFont typeface="+mj-lt"/>
              <a:buAutoNum type="arabicPeriod" startAt="3"/>
            </a:pPr>
            <a:r>
              <a:rPr lang="en-US" sz="3000" dirty="0">
                <a:latin typeface="+mj-lt"/>
              </a:rPr>
              <a:t>Keep in mind </a:t>
            </a:r>
            <a:r>
              <a:rPr lang="en-US" sz="3000" b="1" dirty="0">
                <a:solidFill>
                  <a:srgbClr val="FF0000"/>
                </a:solidFill>
                <a:latin typeface="+mj-lt"/>
              </a:rPr>
              <a:t>mostly a-legitimacy among the public at large </a:t>
            </a:r>
            <a:r>
              <a:rPr lang="en-US" sz="3000" dirty="0">
                <a:latin typeface="+mj-lt"/>
              </a:rPr>
              <a:t>(who are not aware of ICANN and so have no opinions one way or the other).</a:t>
            </a:r>
          </a:p>
        </p:txBody>
      </p:sp>
    </p:spTree>
    <p:extLst>
      <p:ext uri="{BB962C8B-B14F-4D97-AF65-F5344CB8AC3E}">
        <p14:creationId xmlns:p14="http://schemas.microsoft.com/office/powerpoint/2010/main" val="4253984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1066801" y="294538"/>
            <a:ext cx="6756400" cy="1033669"/>
          </a:xfrm>
        </p:spPr>
        <p:txBody>
          <a:bodyPr>
            <a:normAutofit/>
          </a:bodyPr>
          <a:lstStyle/>
          <a:p>
            <a:r>
              <a:rPr lang="sv-SE" sz="4000" dirty="0">
                <a:solidFill>
                  <a:srgbClr val="FFFFFF"/>
                </a:solidFill>
              </a:rPr>
              <a:t>DRIVERS OF LEGITIMACY</a:t>
            </a:r>
            <a:endParaRPr lang="en-US" sz="4000" dirty="0">
              <a:solidFill>
                <a:srgbClr val="FFFFFF"/>
              </a:solidFill>
            </a:endParaRPr>
          </a:p>
        </p:txBody>
      </p:sp>
      <p:sp>
        <p:nvSpPr>
          <p:cNvPr id="13" name="Content Placeholder 2">
            <a:extLst>
              <a:ext uri="{FF2B5EF4-FFF2-40B4-BE49-F238E27FC236}">
                <a16:creationId xmlns:a16="http://schemas.microsoft.com/office/drawing/2014/main" id="{09ED1FD0-8AAA-42E7-80D6-A4E14DB70547}"/>
              </a:ext>
            </a:extLst>
          </p:cNvPr>
          <p:cNvSpPr>
            <a:spLocks noGrp="1"/>
          </p:cNvSpPr>
          <p:nvPr>
            <p:ph idx="1"/>
          </p:nvPr>
        </p:nvSpPr>
        <p:spPr>
          <a:xfrm>
            <a:off x="838198" y="1808480"/>
            <a:ext cx="11018522" cy="4754982"/>
          </a:xfrm>
        </p:spPr>
        <p:txBody>
          <a:bodyPr>
            <a:noAutofit/>
          </a:bodyPr>
          <a:lstStyle/>
          <a:p>
            <a:pPr marL="0" indent="0" algn="just">
              <a:buNone/>
            </a:pPr>
            <a:r>
              <a:rPr lang="en-US" b="1" u="sng" dirty="0">
                <a:latin typeface="+mj-lt"/>
              </a:rPr>
              <a:t>Why</a:t>
            </a:r>
            <a:r>
              <a:rPr lang="en-US" dirty="0">
                <a:latin typeface="+mj-lt"/>
              </a:rPr>
              <a:t> do people have the legitimacy beliefs that they do (or lack) vis-à-vis ICANN?</a:t>
            </a:r>
          </a:p>
          <a:p>
            <a:pPr marL="0" indent="0" algn="just">
              <a:buNone/>
            </a:pPr>
            <a:endParaRPr lang="en-US" sz="800" dirty="0">
              <a:latin typeface="+mj-lt"/>
            </a:endParaRPr>
          </a:p>
          <a:p>
            <a:pPr marL="0" indent="0" algn="just">
              <a:buNone/>
            </a:pPr>
            <a:r>
              <a:rPr lang="en-US" dirty="0">
                <a:latin typeface="+mj-lt"/>
              </a:rPr>
              <a:t>Sources, drivers, causes of legitimacy beliefs indicate what conditions can be fostered (or attacked) in order to bolster (or undermine) legitimacy beliefs.</a:t>
            </a:r>
          </a:p>
          <a:p>
            <a:pPr marL="0" indent="0" algn="just">
              <a:buNone/>
            </a:pPr>
            <a:endParaRPr lang="en-US" sz="800" dirty="0">
              <a:latin typeface="+mj-lt"/>
            </a:endParaRPr>
          </a:p>
          <a:p>
            <a:pPr marL="0" indent="0" algn="just">
              <a:buNone/>
            </a:pPr>
            <a:r>
              <a:rPr lang="en-US" dirty="0">
                <a:latin typeface="+mj-lt"/>
              </a:rPr>
              <a:t>Three general types:</a:t>
            </a:r>
          </a:p>
          <a:p>
            <a:pPr lvl="1" algn="just">
              <a:buFont typeface="Courier New" panose="02070309020205020404" pitchFamily="49" charset="0"/>
              <a:buChar char="o"/>
            </a:pPr>
            <a:r>
              <a:rPr lang="en-US" sz="2800" dirty="0">
                <a:latin typeface="+mj-lt"/>
              </a:rPr>
              <a:t> organizational drivers</a:t>
            </a:r>
          </a:p>
          <a:p>
            <a:pPr lvl="1" algn="just">
              <a:buFont typeface="Courier New" panose="02070309020205020404" pitchFamily="49" charset="0"/>
              <a:buChar char="o"/>
            </a:pPr>
            <a:r>
              <a:rPr lang="en-US" sz="2800" dirty="0">
                <a:latin typeface="+mj-lt"/>
              </a:rPr>
              <a:t> individual drivers</a:t>
            </a:r>
          </a:p>
          <a:p>
            <a:pPr lvl="1" algn="just">
              <a:buFont typeface="Courier New" panose="02070309020205020404" pitchFamily="49" charset="0"/>
              <a:buChar char="o"/>
            </a:pPr>
            <a:r>
              <a:rPr lang="en-US" sz="2800" dirty="0">
                <a:latin typeface="+mj-lt"/>
              </a:rPr>
              <a:t> societal drivers</a:t>
            </a:r>
          </a:p>
        </p:txBody>
      </p:sp>
    </p:spTree>
    <p:extLst>
      <p:ext uri="{BB962C8B-B14F-4D97-AF65-F5344CB8AC3E}">
        <p14:creationId xmlns:p14="http://schemas.microsoft.com/office/powerpoint/2010/main" val="2751141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909125" y="278535"/>
            <a:ext cx="6756400" cy="1033669"/>
          </a:xfrm>
        </p:spPr>
        <p:txBody>
          <a:bodyPr>
            <a:normAutofit fontScale="90000"/>
          </a:bodyPr>
          <a:lstStyle/>
          <a:p>
            <a:r>
              <a:rPr lang="sv-SE" sz="4000" dirty="0">
                <a:solidFill>
                  <a:srgbClr val="FFFFFF"/>
                </a:solidFill>
              </a:rPr>
              <a:t>ORGANIZATIONAL DRIVERS: ASSOCIATIONS WITH LEGITIMACY</a:t>
            </a:r>
            <a:endParaRPr lang="en-US" sz="4000" dirty="0">
              <a:solidFill>
                <a:srgbClr val="FFFFFF"/>
              </a:solidFill>
            </a:endParaRPr>
          </a:p>
        </p:txBody>
      </p:sp>
      <p:sp>
        <p:nvSpPr>
          <p:cNvPr id="11" name="Content Placeholder 2">
            <a:extLst>
              <a:ext uri="{FF2B5EF4-FFF2-40B4-BE49-F238E27FC236}">
                <a16:creationId xmlns:a16="http://schemas.microsoft.com/office/drawing/2014/main" id="{6245831B-7C07-4972-BDE4-B4DA908136C7}"/>
              </a:ext>
            </a:extLst>
          </p:cNvPr>
          <p:cNvSpPr>
            <a:spLocks noGrp="1"/>
          </p:cNvSpPr>
          <p:nvPr>
            <p:ph idx="1"/>
          </p:nvPr>
        </p:nvSpPr>
        <p:spPr>
          <a:xfrm>
            <a:off x="1067873" y="2070381"/>
            <a:ext cx="10515600" cy="4314670"/>
          </a:xfrm>
        </p:spPr>
        <p:txBody>
          <a:bodyPr>
            <a:noAutofit/>
          </a:bodyPr>
          <a:lstStyle/>
          <a:p>
            <a:pPr marL="0" indent="0" algn="just">
              <a:buNone/>
            </a:pPr>
            <a:r>
              <a:rPr lang="en-US" sz="2600" dirty="0">
                <a:solidFill>
                  <a:srgbClr val="000000"/>
                </a:solidFill>
                <a:latin typeface="+mj-lt"/>
              </a:rPr>
              <a:t>P</a:t>
            </a:r>
            <a:r>
              <a:rPr lang="en-US" sz="2600" b="0" i="0" u="none" strike="noStrike" baseline="0" dirty="0">
                <a:solidFill>
                  <a:srgbClr val="000000"/>
                </a:solidFill>
                <a:latin typeface="+mj-lt"/>
              </a:rPr>
              <a:t>articipants tend to have higher confidence in ICANN to the extent that they are more satisfied with </a:t>
            </a:r>
            <a:r>
              <a:rPr lang="en-US" sz="2600" i="0" u="none" strike="noStrike" baseline="0" dirty="0">
                <a:solidFill>
                  <a:srgbClr val="000000"/>
                </a:solidFill>
                <a:latin typeface="+mj-lt"/>
              </a:rPr>
              <a:t>several aspects of ICANN’s </a:t>
            </a:r>
            <a:r>
              <a:rPr lang="en-US" sz="2600" b="1" i="0" u="none" strike="noStrike" baseline="0" dirty="0">
                <a:solidFill>
                  <a:srgbClr val="000000"/>
                </a:solidFill>
                <a:latin typeface="+mj-lt"/>
              </a:rPr>
              <a:t>purpose</a:t>
            </a:r>
            <a:r>
              <a:rPr lang="en-US" sz="2600" i="0" u="none" strike="noStrike" baseline="0" dirty="0">
                <a:solidFill>
                  <a:srgbClr val="000000"/>
                </a:solidFill>
                <a:latin typeface="+mj-lt"/>
              </a:rPr>
              <a:t>, as well as certain</a:t>
            </a:r>
            <a:r>
              <a:rPr lang="en-US" sz="2600" b="1" i="0" u="none" strike="noStrike" baseline="0" dirty="0">
                <a:solidFill>
                  <a:srgbClr val="000000"/>
                </a:solidFill>
                <a:latin typeface="+mj-lt"/>
              </a:rPr>
              <a:t> democratic </a:t>
            </a:r>
            <a:r>
              <a:rPr lang="en-US" sz="2600" b="1" dirty="0">
                <a:solidFill>
                  <a:srgbClr val="000000"/>
                </a:solidFill>
                <a:latin typeface="+mj-lt"/>
              </a:rPr>
              <a:t>and fair </a:t>
            </a:r>
            <a:r>
              <a:rPr lang="en-US" sz="2600" b="1" i="0" u="none" strike="noStrike" baseline="0" dirty="0">
                <a:solidFill>
                  <a:srgbClr val="000000"/>
                </a:solidFill>
                <a:latin typeface="+mj-lt"/>
              </a:rPr>
              <a:t>procedures</a:t>
            </a:r>
            <a:r>
              <a:rPr lang="en-US" sz="2600" i="0" u="none" strike="noStrike" baseline="0" dirty="0">
                <a:solidFill>
                  <a:srgbClr val="000000"/>
                </a:solidFill>
                <a:latin typeface="+mj-lt"/>
              </a:rPr>
              <a:t>.</a:t>
            </a:r>
          </a:p>
          <a:p>
            <a:pPr marL="0" indent="0" algn="just">
              <a:buNone/>
            </a:pPr>
            <a:endParaRPr lang="en-US" sz="800" dirty="0">
              <a:solidFill>
                <a:srgbClr val="000000"/>
              </a:solidFill>
              <a:latin typeface="+mj-lt"/>
            </a:endParaRPr>
          </a:p>
          <a:p>
            <a:pPr marL="0" indent="0" algn="just">
              <a:buNone/>
            </a:pPr>
            <a:r>
              <a:rPr lang="en-US" sz="2600" dirty="0">
                <a:solidFill>
                  <a:srgbClr val="000000"/>
                </a:solidFill>
                <a:latin typeface="+mj-lt"/>
              </a:rPr>
              <a:t>Specifically, legitimacy for ICANN rises to the extent that participants:</a:t>
            </a:r>
          </a:p>
          <a:p>
            <a:pPr algn="just">
              <a:buFont typeface="Courier New" panose="02070309020205020404" pitchFamily="49" charset="0"/>
              <a:buChar char="o"/>
            </a:pPr>
            <a:r>
              <a:rPr lang="en-US" sz="2600" dirty="0">
                <a:solidFill>
                  <a:srgbClr val="000000"/>
                </a:solidFill>
                <a:latin typeface="+mj-lt"/>
              </a:rPr>
              <a:t>find it appropriate that ICANN </a:t>
            </a:r>
            <a:r>
              <a:rPr lang="en-US" sz="2600" b="1" dirty="0">
                <a:solidFill>
                  <a:srgbClr val="FF0000"/>
                </a:solidFill>
                <a:latin typeface="+mj-lt"/>
              </a:rPr>
              <a:t>develops policy for the DNS</a:t>
            </a:r>
            <a:r>
              <a:rPr lang="en-US" sz="2600" dirty="0">
                <a:solidFill>
                  <a:srgbClr val="FF0000"/>
                </a:solidFill>
                <a:latin typeface="+mj-lt"/>
              </a:rPr>
              <a:t> </a:t>
            </a:r>
            <a:r>
              <a:rPr lang="en-US" sz="2600" dirty="0">
                <a:solidFill>
                  <a:srgbClr val="000000"/>
                </a:solidFill>
                <a:latin typeface="+mj-lt"/>
              </a:rPr>
              <a:t>and </a:t>
            </a:r>
            <a:r>
              <a:rPr lang="en-US" sz="2600" b="1" dirty="0">
                <a:solidFill>
                  <a:srgbClr val="FF0000"/>
                </a:solidFill>
                <a:latin typeface="+mj-lt"/>
              </a:rPr>
              <a:t>promotes the global spread of the Internet</a:t>
            </a:r>
          </a:p>
          <a:p>
            <a:pPr algn="just">
              <a:buFont typeface="Courier New" panose="02070309020205020404" pitchFamily="49" charset="0"/>
              <a:buChar char="o"/>
            </a:pPr>
            <a:r>
              <a:rPr lang="en-US" sz="2600" dirty="0">
                <a:solidFill>
                  <a:srgbClr val="000000"/>
                </a:solidFill>
                <a:latin typeface="+mj-lt"/>
              </a:rPr>
              <a:t>perceive ICANN to be </a:t>
            </a:r>
            <a:r>
              <a:rPr lang="en-US" sz="2600" b="1" dirty="0">
                <a:solidFill>
                  <a:srgbClr val="FF0000"/>
                </a:solidFill>
                <a:latin typeface="+mj-lt"/>
              </a:rPr>
              <a:t>accountable</a:t>
            </a:r>
            <a:r>
              <a:rPr lang="en-US" sz="2600" dirty="0">
                <a:solidFill>
                  <a:srgbClr val="000000"/>
                </a:solidFill>
                <a:latin typeface="+mj-lt"/>
              </a:rPr>
              <a:t> and </a:t>
            </a:r>
            <a:r>
              <a:rPr lang="en-US" sz="2600" b="1" dirty="0">
                <a:solidFill>
                  <a:srgbClr val="FF0000"/>
                </a:solidFill>
                <a:latin typeface="+mj-lt"/>
              </a:rPr>
              <a:t>transparent</a:t>
            </a:r>
            <a:r>
              <a:rPr lang="en-US" sz="2600" dirty="0">
                <a:solidFill>
                  <a:srgbClr val="000000"/>
                </a:solidFill>
                <a:latin typeface="+mj-lt"/>
              </a:rPr>
              <a:t> </a:t>
            </a:r>
          </a:p>
          <a:p>
            <a:pPr algn="just">
              <a:buFont typeface="Courier New" panose="02070309020205020404" pitchFamily="49" charset="0"/>
              <a:buChar char="o"/>
            </a:pPr>
            <a:r>
              <a:rPr lang="en-US" sz="2600" dirty="0">
                <a:solidFill>
                  <a:srgbClr val="000000"/>
                </a:solidFill>
                <a:latin typeface="+mj-lt"/>
              </a:rPr>
              <a:t>perceive ICANN to </a:t>
            </a:r>
            <a:r>
              <a:rPr lang="en-US" sz="2600" b="1" dirty="0">
                <a:solidFill>
                  <a:srgbClr val="FF0000"/>
                </a:solidFill>
                <a:latin typeface="+mj-lt"/>
              </a:rPr>
              <a:t>take decisions in an unbiased way </a:t>
            </a:r>
            <a:r>
              <a:rPr lang="en-US" sz="2600" dirty="0">
                <a:solidFill>
                  <a:srgbClr val="000000"/>
                </a:solidFill>
                <a:latin typeface="+mj-lt"/>
              </a:rPr>
              <a:t>and </a:t>
            </a:r>
            <a:r>
              <a:rPr lang="en-US" sz="2600" b="1" dirty="0">
                <a:solidFill>
                  <a:srgbClr val="FF0000"/>
                </a:solidFill>
                <a:latin typeface="+mj-lt"/>
              </a:rPr>
              <a:t>implement policies in an unbiased way</a:t>
            </a:r>
          </a:p>
          <a:p>
            <a:pPr marL="0" indent="0" algn="just">
              <a:buNone/>
            </a:pPr>
            <a:br>
              <a:rPr lang="en-US" sz="2400" dirty="0">
                <a:solidFill>
                  <a:srgbClr val="000000"/>
                </a:solidFill>
                <a:latin typeface="+mj-lt"/>
              </a:rPr>
            </a:br>
            <a:endParaRPr lang="en-US" sz="2400" b="0" i="0" u="none" strike="noStrike" baseline="0" dirty="0">
              <a:solidFill>
                <a:srgbClr val="000000"/>
              </a:solidFill>
              <a:latin typeface="+mj-lt"/>
            </a:endParaRPr>
          </a:p>
          <a:p>
            <a:pPr marL="457200" lvl="1" indent="0" algn="just">
              <a:buNone/>
            </a:pPr>
            <a:endParaRPr lang="en-US" sz="1600" b="0" i="0" u="none" strike="noStrike" baseline="0" dirty="0">
              <a:solidFill>
                <a:srgbClr val="000000"/>
              </a:solidFill>
              <a:latin typeface="+mj-lt"/>
            </a:endParaRPr>
          </a:p>
          <a:p>
            <a:pPr marL="0" indent="0" algn="just">
              <a:buNone/>
            </a:pPr>
            <a:endParaRPr lang="en-US" dirty="0">
              <a:latin typeface="+mj-lt"/>
            </a:endParaRPr>
          </a:p>
          <a:p>
            <a:pPr marL="0" indent="0" algn="just">
              <a:buNone/>
            </a:pPr>
            <a:endParaRPr lang="en-US" dirty="0">
              <a:latin typeface="+mj-lt"/>
            </a:endParaRPr>
          </a:p>
        </p:txBody>
      </p:sp>
    </p:spTree>
    <p:extLst>
      <p:ext uri="{BB962C8B-B14F-4D97-AF65-F5344CB8AC3E}">
        <p14:creationId xmlns:p14="http://schemas.microsoft.com/office/powerpoint/2010/main" val="1268502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0957D2-2FA1-4DE1-99FD-52846D967B6D}"/>
              </a:ext>
            </a:extLst>
          </p:cNvPr>
          <p:cNvSpPr>
            <a:spLocks noGrp="1"/>
          </p:cNvSpPr>
          <p:nvPr>
            <p:ph type="title"/>
          </p:nvPr>
        </p:nvSpPr>
        <p:spPr>
          <a:xfrm>
            <a:off x="909125" y="278535"/>
            <a:ext cx="6756400" cy="1033669"/>
          </a:xfrm>
        </p:spPr>
        <p:txBody>
          <a:bodyPr>
            <a:normAutofit fontScale="90000"/>
          </a:bodyPr>
          <a:lstStyle/>
          <a:p>
            <a:r>
              <a:rPr lang="sv-SE" sz="4000" dirty="0">
                <a:solidFill>
                  <a:srgbClr val="FFFFFF"/>
                </a:solidFill>
              </a:rPr>
              <a:t>ORGANIZATIONAL DRIVERS: ASSOCIATIONS WITH LEGITIMACY</a:t>
            </a:r>
            <a:endParaRPr lang="en-US" sz="4000" dirty="0">
              <a:solidFill>
                <a:srgbClr val="FFFFFF"/>
              </a:solidFill>
            </a:endParaRPr>
          </a:p>
        </p:txBody>
      </p:sp>
      <p:sp>
        <p:nvSpPr>
          <p:cNvPr id="11" name="Content Placeholder 2">
            <a:extLst>
              <a:ext uri="{FF2B5EF4-FFF2-40B4-BE49-F238E27FC236}">
                <a16:creationId xmlns:a16="http://schemas.microsoft.com/office/drawing/2014/main" id="{6245831B-7C07-4972-BDE4-B4DA908136C7}"/>
              </a:ext>
            </a:extLst>
          </p:cNvPr>
          <p:cNvSpPr>
            <a:spLocks noGrp="1"/>
          </p:cNvSpPr>
          <p:nvPr>
            <p:ph idx="1"/>
          </p:nvPr>
        </p:nvSpPr>
        <p:spPr>
          <a:xfrm>
            <a:off x="838198" y="2052774"/>
            <a:ext cx="10515600" cy="3825511"/>
          </a:xfrm>
        </p:spPr>
        <p:txBody>
          <a:bodyPr>
            <a:noAutofit/>
          </a:bodyPr>
          <a:lstStyle/>
          <a:p>
            <a:pPr marL="0" indent="0" algn="just">
              <a:buNone/>
            </a:pPr>
            <a:r>
              <a:rPr lang="en-GB" sz="2600" dirty="0">
                <a:effectLst/>
                <a:latin typeface="+mj-lt"/>
                <a:ea typeface="Calibri" panose="020F0502020204030204" pitchFamily="34" charset="0"/>
              </a:rPr>
              <a:t>Mixed evidence that perceptions of ICANN’s </a:t>
            </a:r>
            <a:r>
              <a:rPr lang="en-GB" sz="2600" b="1" dirty="0">
                <a:latin typeface="+mj-lt"/>
                <a:ea typeface="Calibri" panose="020F0502020204030204" pitchFamily="34" charset="0"/>
              </a:rPr>
              <a:t>technocratic procedures (timely decision-taking)</a:t>
            </a:r>
            <a:r>
              <a:rPr lang="en-GB" sz="2600" dirty="0">
                <a:latin typeface="+mj-lt"/>
                <a:ea typeface="Calibri" panose="020F0502020204030204" pitchFamily="34" charset="0"/>
              </a:rPr>
              <a:t> and </a:t>
            </a:r>
            <a:r>
              <a:rPr lang="en-GB" sz="2600" b="1" dirty="0">
                <a:latin typeface="+mj-lt"/>
                <a:ea typeface="Calibri" panose="020F0502020204030204" pitchFamily="34" charset="0"/>
              </a:rPr>
              <a:t>technocratic performance (security and stability of the Internet)</a:t>
            </a:r>
            <a:r>
              <a:rPr lang="en-GB" sz="2600" dirty="0">
                <a:latin typeface="+mj-lt"/>
                <a:ea typeface="Calibri" panose="020F0502020204030204" pitchFamily="34" charset="0"/>
              </a:rPr>
              <a:t> </a:t>
            </a:r>
            <a:r>
              <a:rPr lang="en-GB" sz="2600" dirty="0">
                <a:effectLst/>
                <a:latin typeface="+mj-lt"/>
                <a:ea typeface="Calibri" panose="020F0502020204030204" pitchFamily="34" charset="0"/>
              </a:rPr>
              <a:t>affect legitimacy perceptions toward ICANN.</a:t>
            </a:r>
            <a:endParaRPr lang="en-US" sz="2600" b="0" i="0" u="none" strike="noStrike" baseline="0" dirty="0">
              <a:solidFill>
                <a:srgbClr val="000000"/>
              </a:solidFill>
              <a:latin typeface="+mj-lt"/>
            </a:endParaRPr>
          </a:p>
          <a:p>
            <a:pPr marL="0" indent="0" algn="just">
              <a:buNone/>
            </a:pPr>
            <a:endParaRPr lang="en-US" sz="800" dirty="0">
              <a:solidFill>
                <a:srgbClr val="000000"/>
              </a:solidFill>
              <a:latin typeface="+mj-lt"/>
            </a:endParaRPr>
          </a:p>
          <a:p>
            <a:pPr marL="0" indent="0" algn="just">
              <a:buNone/>
            </a:pPr>
            <a:r>
              <a:rPr lang="en-GB" sz="2600" dirty="0">
                <a:latin typeface="+mj-lt"/>
                <a:ea typeface="Calibri" panose="020F0502020204030204" pitchFamily="34" charset="0"/>
              </a:rPr>
              <a:t>No or insufficient </a:t>
            </a:r>
            <a:r>
              <a:rPr lang="en-GB" sz="2600" dirty="0">
                <a:effectLst/>
                <a:latin typeface="+mj-lt"/>
                <a:ea typeface="Calibri" panose="020F0502020204030204" pitchFamily="34" charset="0"/>
              </a:rPr>
              <a:t>significant associations in respect of other organizational factors (i.e. two purposes, two procedural indicators, and democratic and fair </a:t>
            </a:r>
            <a:r>
              <a:rPr lang="en-GB" sz="2600" dirty="0">
                <a:latin typeface="+mj-lt"/>
                <a:ea typeface="Calibri" panose="020F0502020204030204" pitchFamily="34" charset="0"/>
              </a:rPr>
              <a:t>outcomes</a:t>
            </a:r>
            <a:r>
              <a:rPr lang="en-GB" sz="2600" dirty="0">
                <a:effectLst/>
                <a:latin typeface="+mj-lt"/>
                <a:ea typeface="Calibri" panose="020F0502020204030204" pitchFamily="34" charset="0"/>
              </a:rPr>
              <a:t>).</a:t>
            </a:r>
          </a:p>
          <a:p>
            <a:pPr marL="0" indent="0" algn="just">
              <a:buNone/>
            </a:pPr>
            <a:endParaRPr lang="en-GB" sz="800" dirty="0">
              <a:solidFill>
                <a:srgbClr val="000000"/>
              </a:solidFill>
              <a:latin typeface="+mj-lt"/>
            </a:endParaRPr>
          </a:p>
          <a:p>
            <a:pPr marL="0" indent="0" algn="just">
              <a:buNone/>
            </a:pPr>
            <a:r>
              <a:rPr lang="en-US" sz="2600" b="1" dirty="0">
                <a:latin typeface="+mj-lt"/>
                <a:sym typeface="Symbol" panose="05050102010706020507" pitchFamily="18" charset="2"/>
              </a:rPr>
              <a:t> </a:t>
            </a:r>
            <a:r>
              <a:rPr lang="en-US" sz="2600" dirty="0">
                <a:latin typeface="+mj-lt"/>
                <a:sym typeface="Symbol" panose="05050102010706020507" pitchFamily="18" charset="2"/>
              </a:rPr>
              <a:t>Sustain and enhance ICANN legitimacy by emphasizing and upgrading the organizational features with statistically most significant associations</a:t>
            </a:r>
            <a:endParaRPr lang="en-US" sz="2600" b="1" dirty="0">
              <a:latin typeface="+mj-lt"/>
            </a:endParaRPr>
          </a:p>
          <a:p>
            <a:pPr marL="0" indent="0" algn="just">
              <a:buNone/>
            </a:pPr>
            <a:endParaRPr lang="en-US" sz="2600" dirty="0">
              <a:solidFill>
                <a:srgbClr val="000000"/>
              </a:solidFill>
              <a:latin typeface="+mj-lt"/>
            </a:endParaRPr>
          </a:p>
          <a:p>
            <a:pPr marL="457200" lvl="1" indent="0" algn="just">
              <a:buNone/>
            </a:pPr>
            <a:endParaRPr lang="en-US" dirty="0">
              <a:latin typeface="+mj-lt"/>
            </a:endParaRPr>
          </a:p>
          <a:p>
            <a:pPr marL="0" indent="0" algn="just">
              <a:buNone/>
            </a:pPr>
            <a:endParaRPr lang="en-US" dirty="0">
              <a:latin typeface="+mj-lt"/>
            </a:endParaRPr>
          </a:p>
        </p:txBody>
      </p:sp>
    </p:spTree>
    <p:extLst>
      <p:ext uri="{BB962C8B-B14F-4D97-AF65-F5344CB8AC3E}">
        <p14:creationId xmlns:p14="http://schemas.microsoft.com/office/powerpoint/2010/main" val="11103636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1129</Words>
  <Application>Microsoft Office PowerPoint</Application>
  <PresentationFormat>Widescreen</PresentationFormat>
  <Paragraphs>114</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Courier New</vt:lpstr>
      <vt:lpstr>Office Theme</vt:lpstr>
      <vt:lpstr>ICANN LEGITIMACY  LEVELS DRIVERS IMPLICATIONS</vt:lpstr>
      <vt:lpstr>THE STUDY IN BRIEF</vt:lpstr>
      <vt:lpstr>THE CONCEPT OF LEGITIMACY</vt:lpstr>
      <vt:lpstr>WHY IS LEGITIMACY IMPORTANT? </vt:lpstr>
      <vt:lpstr>LEVELS OF LEGITIMACY BELIEFS TOWARD ICANN (1)</vt:lpstr>
      <vt:lpstr>LEVELS OF LEGITIMACY BELIEFS TOWARD ICANN (2)</vt:lpstr>
      <vt:lpstr>DRIVERS OF LEGITIMACY</vt:lpstr>
      <vt:lpstr>ORGANIZATIONAL DRIVERS: ASSOCIATIONS WITH LEGITIMACY</vt:lpstr>
      <vt:lpstr>ORGANIZATIONAL DRIVERS: ASSOCIATIONS WITH LEGITIMACY</vt:lpstr>
      <vt:lpstr>INDIVIDUAL DRIVERS: ASSOCIATIONS WITH LEGITIMACY  NB preliminary results!</vt:lpstr>
      <vt:lpstr>SOCIETAL DRIVERS: ASSOCIATIONS WITH LEGITIMACY </vt:lpstr>
      <vt:lpstr>IN SUM</vt:lpstr>
      <vt:lpstr>INTERESTED IN READING MORE?</vt:lpstr>
    </vt:vector>
  </TitlesOfParts>
  <Company>University of Gothenburg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ICANN LEGITIMACY STUDY 2019  SUMMARY FINDINGS</dc:title>
  <dc:creator>Jan Aart Scholte</dc:creator>
  <cp:lastModifiedBy>Scholte, J.A. (Jan Aart)</cp:lastModifiedBy>
  <cp:revision>209</cp:revision>
  <cp:lastPrinted>2019-10-28T10:01:01Z</cp:lastPrinted>
  <dcterms:created xsi:type="dcterms:W3CDTF">2019-10-27T11:22:33Z</dcterms:created>
  <dcterms:modified xsi:type="dcterms:W3CDTF">2023-03-11T21:25:07Z</dcterms:modified>
</cp:coreProperties>
</file>