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4" r:id="rId6"/>
    <p:sldId id="265" r:id="rId7"/>
    <p:sldId id="266" r:id="rId8"/>
    <p:sldId id="268" r:id="rId9"/>
    <p:sldId id="263" r:id="rId10"/>
  </p:sldIdLst>
  <p:sldSz cx="9144000" cy="5143500" type="screen16x9"/>
  <p:notesSz cx="9144000" cy="51435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p:cViewPr varScale="1">
        <p:scale>
          <a:sx n="93" d="100"/>
          <a:sy n="93" d="100"/>
        </p:scale>
        <p:origin x="21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108013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11/2/2022</a:t>
            </a:fld>
            <a:endParaRPr lang="en-US"/>
          </a:p>
        </p:txBody>
      </p:sp>
      <p:sp>
        <p:nvSpPr>
          <p:cNvPr id="6" name="Holder 6"/>
          <p:cNvSpPr>
            <a:spLocks noGrp="1"/>
          </p:cNvSpPr>
          <p:nvPr>
            <p:ph type="sldNum" sz="quarter" idx="7"/>
          </p:nvPr>
        </p:nvSpPr>
        <p:spPr/>
        <p:txBody>
          <a:bodyPr lIns="0" tIns="0" rIns="0" bIns="0"/>
          <a:lstStyle>
            <a:lvl1pPr>
              <a:defRPr sz="800" b="0" i="0">
                <a:solidFill>
                  <a:srgbClr val="D9D9D9"/>
                </a:solidFill>
                <a:latin typeface="Calibri"/>
                <a:cs typeface="Calibri"/>
              </a:defRPr>
            </a:lvl1pPr>
          </a:lstStyle>
          <a:p>
            <a:pPr marL="38100">
              <a:lnSpc>
                <a:spcPts val="865"/>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11/2/2022</a:t>
            </a:fld>
            <a:endParaRPr lang="en-US"/>
          </a:p>
        </p:txBody>
      </p:sp>
      <p:sp>
        <p:nvSpPr>
          <p:cNvPr id="6" name="Holder 6"/>
          <p:cNvSpPr>
            <a:spLocks noGrp="1"/>
          </p:cNvSpPr>
          <p:nvPr>
            <p:ph type="sldNum" sz="quarter" idx="7"/>
          </p:nvPr>
        </p:nvSpPr>
        <p:spPr/>
        <p:txBody>
          <a:bodyPr lIns="0" tIns="0" rIns="0" bIns="0"/>
          <a:lstStyle>
            <a:lvl1pPr>
              <a:defRPr sz="800" b="0" i="0">
                <a:solidFill>
                  <a:srgbClr val="D9D9D9"/>
                </a:solidFill>
                <a:latin typeface="Calibri"/>
                <a:cs typeface="Calibri"/>
              </a:defRPr>
            </a:lvl1pPr>
          </a:lstStyle>
          <a:p>
            <a:pPr marL="38100">
              <a:lnSpc>
                <a:spcPts val="865"/>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tx1"/>
                </a:solidFill>
                <a:latin typeface="Arial"/>
                <a:cs typeface="Arial"/>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11/2/2022</a:t>
            </a:fld>
            <a:endParaRPr lang="en-US"/>
          </a:p>
        </p:txBody>
      </p:sp>
      <p:sp>
        <p:nvSpPr>
          <p:cNvPr id="7" name="Holder 7"/>
          <p:cNvSpPr>
            <a:spLocks noGrp="1"/>
          </p:cNvSpPr>
          <p:nvPr>
            <p:ph type="sldNum" sz="quarter" idx="7"/>
          </p:nvPr>
        </p:nvSpPr>
        <p:spPr/>
        <p:txBody>
          <a:bodyPr lIns="0" tIns="0" rIns="0" bIns="0"/>
          <a:lstStyle>
            <a:lvl1pPr>
              <a:defRPr sz="800" b="0" i="0">
                <a:solidFill>
                  <a:srgbClr val="D9D9D9"/>
                </a:solidFill>
                <a:latin typeface="Calibri"/>
                <a:cs typeface="Calibri"/>
              </a:defRPr>
            </a:lvl1pPr>
          </a:lstStyle>
          <a:p>
            <a:pPr marL="38100">
              <a:lnSpc>
                <a:spcPts val="865"/>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3999" cy="5143498"/>
          </a:xfrm>
          <a:prstGeom prst="rect">
            <a:avLst/>
          </a:prstGeom>
        </p:spPr>
      </p:pic>
      <p:sp>
        <p:nvSpPr>
          <p:cNvPr id="2" name="Holder 2"/>
          <p:cNvSpPr>
            <a:spLocks noGrp="1"/>
          </p:cNvSpPr>
          <p:nvPr>
            <p:ph type="title"/>
          </p:nvPr>
        </p:nvSpPr>
        <p:spPr/>
        <p:txBody>
          <a:bodyPr lIns="0" tIns="0" rIns="0" bIns="0"/>
          <a:lstStyle>
            <a:lvl1pPr>
              <a:defRPr sz="36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11/2/2022</a:t>
            </a:fld>
            <a:endParaRPr lang="en-US"/>
          </a:p>
        </p:txBody>
      </p:sp>
      <p:sp>
        <p:nvSpPr>
          <p:cNvPr id="5" name="Holder 5"/>
          <p:cNvSpPr>
            <a:spLocks noGrp="1"/>
          </p:cNvSpPr>
          <p:nvPr>
            <p:ph type="sldNum" sz="quarter" idx="7"/>
          </p:nvPr>
        </p:nvSpPr>
        <p:spPr/>
        <p:txBody>
          <a:bodyPr lIns="0" tIns="0" rIns="0" bIns="0"/>
          <a:lstStyle>
            <a:lvl1pPr>
              <a:defRPr sz="800" b="0" i="0">
                <a:solidFill>
                  <a:srgbClr val="D9D9D9"/>
                </a:solidFill>
                <a:latin typeface="Calibri"/>
                <a:cs typeface="Calibri"/>
              </a:defRPr>
            </a:lvl1pPr>
          </a:lstStyle>
          <a:p>
            <a:pPr marL="38100">
              <a:lnSpc>
                <a:spcPts val="865"/>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11/2/2022</a:t>
            </a:fld>
            <a:endParaRPr lang="en-US"/>
          </a:p>
        </p:txBody>
      </p:sp>
      <p:sp>
        <p:nvSpPr>
          <p:cNvPr id="4" name="Holder 4"/>
          <p:cNvSpPr>
            <a:spLocks noGrp="1"/>
          </p:cNvSpPr>
          <p:nvPr>
            <p:ph type="sldNum" sz="quarter" idx="7"/>
          </p:nvPr>
        </p:nvSpPr>
        <p:spPr/>
        <p:txBody>
          <a:bodyPr lIns="0" tIns="0" rIns="0" bIns="0"/>
          <a:lstStyle>
            <a:lvl1pPr>
              <a:defRPr sz="800" b="0" i="0">
                <a:solidFill>
                  <a:srgbClr val="D9D9D9"/>
                </a:solidFill>
                <a:latin typeface="Calibri"/>
                <a:cs typeface="Calibri"/>
              </a:defRPr>
            </a:lvl1pPr>
          </a:lstStyle>
          <a:p>
            <a:pPr marL="38100">
              <a:lnSpc>
                <a:spcPts val="865"/>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250031" y="4786310"/>
            <a:ext cx="8622506" cy="300037"/>
          </a:xfrm>
          <a:prstGeom prst="rect">
            <a:avLst/>
          </a:prstGeom>
        </p:spPr>
      </p:pic>
      <p:sp>
        <p:nvSpPr>
          <p:cNvPr id="2" name="Holder 2"/>
          <p:cNvSpPr>
            <a:spLocks noGrp="1"/>
          </p:cNvSpPr>
          <p:nvPr>
            <p:ph type="title"/>
          </p:nvPr>
        </p:nvSpPr>
        <p:spPr>
          <a:xfrm>
            <a:off x="382930" y="202438"/>
            <a:ext cx="7188834" cy="707262"/>
          </a:xfrm>
          <a:prstGeom prst="rect">
            <a:avLst/>
          </a:prstGeom>
        </p:spPr>
        <p:txBody>
          <a:bodyPr wrap="square" lIns="0" tIns="0" rIns="0" bIns="0">
            <a:spAutoFit/>
          </a:bodyPr>
          <a:lstStyle>
            <a:lvl1pPr>
              <a:defRPr sz="3600" b="1" i="0">
                <a:solidFill>
                  <a:schemeClr val="tx1"/>
                </a:solidFill>
                <a:latin typeface="Arial"/>
                <a:cs typeface="Arial"/>
              </a:defRPr>
            </a:lvl1pPr>
          </a:lstStyle>
          <a:p>
            <a:endParaRPr/>
          </a:p>
        </p:txBody>
      </p:sp>
      <p:sp>
        <p:nvSpPr>
          <p:cNvPr id="3" name="Holder 3"/>
          <p:cNvSpPr>
            <a:spLocks noGrp="1"/>
          </p:cNvSpPr>
          <p:nvPr>
            <p:ph type="body" idx="1"/>
          </p:nvPr>
        </p:nvSpPr>
        <p:spPr>
          <a:xfrm>
            <a:off x="382930" y="1180338"/>
            <a:ext cx="8338820" cy="2525395"/>
          </a:xfrm>
          <a:prstGeom prst="rect">
            <a:avLst/>
          </a:prstGeom>
        </p:spPr>
        <p:txBody>
          <a:bodyPr wrap="square" lIns="0" tIns="0" rIns="0" bIns="0">
            <a:spAutoFit/>
          </a:bodyPr>
          <a:lstStyle>
            <a:lvl1pPr>
              <a:defRPr sz="24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11/2/2022</a:t>
            </a:fld>
            <a:endParaRPr lang="en-US"/>
          </a:p>
        </p:txBody>
      </p:sp>
      <p:sp>
        <p:nvSpPr>
          <p:cNvPr id="6" name="Holder 6"/>
          <p:cNvSpPr>
            <a:spLocks noGrp="1"/>
          </p:cNvSpPr>
          <p:nvPr>
            <p:ph type="sldNum" sz="quarter" idx="7"/>
          </p:nvPr>
        </p:nvSpPr>
        <p:spPr>
          <a:xfrm>
            <a:off x="8948039" y="4994783"/>
            <a:ext cx="140970" cy="127635"/>
          </a:xfrm>
          <a:prstGeom prst="rect">
            <a:avLst/>
          </a:prstGeom>
        </p:spPr>
        <p:txBody>
          <a:bodyPr wrap="square" lIns="0" tIns="0" rIns="0" bIns="0">
            <a:spAutoFit/>
          </a:bodyPr>
          <a:lstStyle>
            <a:lvl1pPr>
              <a:defRPr sz="800" b="0" i="0">
                <a:solidFill>
                  <a:srgbClr val="D9D9D9"/>
                </a:solidFill>
                <a:latin typeface="Calibri"/>
                <a:cs typeface="Calibri"/>
              </a:defRPr>
            </a:lvl1pPr>
          </a:lstStyle>
          <a:p>
            <a:pPr marL="38100">
              <a:lnSpc>
                <a:spcPts val="865"/>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conference.apnic.net/55/"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0997" y="1798777"/>
            <a:ext cx="5485130" cy="757555"/>
          </a:xfrm>
          <a:prstGeom prst="rect">
            <a:avLst/>
          </a:prstGeom>
        </p:spPr>
        <p:txBody>
          <a:bodyPr vert="horz" wrap="square" lIns="0" tIns="12700" rIns="0" bIns="0" rtlCol="0">
            <a:spAutoFit/>
          </a:bodyPr>
          <a:lstStyle/>
          <a:p>
            <a:pPr marL="12700">
              <a:lnSpc>
                <a:spcPct val="100000"/>
              </a:lnSpc>
              <a:spcBef>
                <a:spcPts val="100"/>
              </a:spcBef>
            </a:pPr>
            <a:r>
              <a:rPr lang="en-US" sz="4800" dirty="0"/>
              <a:t>APNIC 54 Report</a:t>
            </a:r>
            <a:endParaRPr sz="4800" dirty="0"/>
          </a:p>
        </p:txBody>
      </p:sp>
      <p:sp>
        <p:nvSpPr>
          <p:cNvPr id="3" name="TextBox 2">
            <a:extLst>
              <a:ext uri="{FF2B5EF4-FFF2-40B4-BE49-F238E27FC236}">
                <a16:creationId xmlns:a16="http://schemas.microsoft.com/office/drawing/2014/main" xmlns="" id="{40CBE04A-417D-D1F6-800E-37C75C70E9F5}"/>
              </a:ext>
            </a:extLst>
          </p:cNvPr>
          <p:cNvSpPr txBox="1"/>
          <p:nvPr/>
        </p:nvSpPr>
        <p:spPr>
          <a:xfrm>
            <a:off x="381000" y="3257550"/>
            <a:ext cx="3134191" cy="1200329"/>
          </a:xfrm>
          <a:prstGeom prst="rect">
            <a:avLst/>
          </a:prstGeom>
          <a:noFill/>
        </p:spPr>
        <p:txBody>
          <a:bodyPr wrap="none" rtlCol="0">
            <a:spAutoFit/>
          </a:bodyPr>
          <a:lstStyle/>
          <a:p>
            <a:r>
              <a:rPr lang="x-none" dirty="0"/>
              <a:t>Nicole Chan </a:t>
            </a:r>
            <a:endParaRPr lang="en-US" dirty="0" smtClean="0"/>
          </a:p>
          <a:p>
            <a:r>
              <a:rPr lang="en-US" altLang="zh-TW" dirty="0" err="1"/>
              <a:t>Shubham</a:t>
            </a:r>
            <a:r>
              <a:rPr lang="en-US" altLang="zh-TW" dirty="0"/>
              <a:t> </a:t>
            </a:r>
            <a:r>
              <a:rPr lang="en-US" altLang="zh-TW" dirty="0" smtClean="0"/>
              <a:t>Saran</a:t>
            </a:r>
          </a:p>
          <a:p>
            <a:r>
              <a:rPr lang="en-US" smtClean="0"/>
              <a:t>Di Ma</a:t>
            </a:r>
          </a:p>
          <a:p>
            <a:r>
              <a:rPr lang="x-none" smtClean="0"/>
              <a:t>– </a:t>
            </a:r>
            <a:r>
              <a:rPr lang="x-none" dirty="0"/>
              <a:t>NRO NC/ASO AC member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45922" rIns="0" bIns="0" rtlCol="0">
            <a:spAutoFit/>
          </a:bodyPr>
          <a:lstStyle/>
          <a:p>
            <a:pPr marL="12700">
              <a:lnSpc>
                <a:spcPct val="100000"/>
              </a:lnSpc>
              <a:spcBef>
                <a:spcPts val="100"/>
              </a:spcBef>
            </a:pPr>
            <a:r>
              <a:rPr lang="x-none" b="1" dirty="0">
                <a:latin typeface="Century Gothic" panose="020B0502020202020204" pitchFamily="34" charset="0"/>
              </a:rPr>
              <a:t>Conference statistics</a:t>
            </a:r>
            <a:endParaRPr spc="-10" dirty="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865"/>
              </a:lnSpc>
            </a:pPr>
            <a:fld id="{81D60167-4931-47E6-BA6A-407CBD079E47}" type="slidenum">
              <a:rPr dirty="0"/>
              <a:t>2</a:t>
            </a:fld>
            <a:endParaRPr dirty="0"/>
          </a:p>
        </p:txBody>
      </p:sp>
      <p:graphicFrame>
        <p:nvGraphicFramePr>
          <p:cNvPr id="5" name="Table 4">
            <a:extLst>
              <a:ext uri="{FF2B5EF4-FFF2-40B4-BE49-F238E27FC236}">
                <a16:creationId xmlns:a16="http://schemas.microsoft.com/office/drawing/2014/main" xmlns="" id="{00DC2104-612E-1D0B-848B-F8A05FBD9AFB}"/>
              </a:ext>
            </a:extLst>
          </p:cNvPr>
          <p:cNvGraphicFramePr>
            <a:graphicFrameLocks/>
          </p:cNvGraphicFramePr>
          <p:nvPr>
            <p:extLst>
              <p:ext uri="{D42A27DB-BD31-4B8C-83A1-F6EECF244321}">
                <p14:modId xmlns:p14="http://schemas.microsoft.com/office/powerpoint/2010/main" val="3894765164"/>
              </p:ext>
            </p:extLst>
          </p:nvPr>
        </p:nvGraphicFramePr>
        <p:xfrm>
          <a:off x="533400" y="1428750"/>
          <a:ext cx="7694270" cy="2194560"/>
        </p:xfrm>
        <a:graphic>
          <a:graphicData uri="http://schemas.openxmlformats.org/drawingml/2006/table">
            <a:tbl>
              <a:tblPr>
                <a:tableStyleId>{9D7B26C5-4107-4FEC-AEDC-1716B250A1EF}</a:tableStyleId>
              </a:tblPr>
              <a:tblGrid>
                <a:gridCol w="4014403">
                  <a:extLst>
                    <a:ext uri="{9D8B030D-6E8A-4147-A177-3AD203B41FA5}">
                      <a16:colId xmlns:a16="http://schemas.microsoft.com/office/drawing/2014/main" xmlns="" val="1524115861"/>
                    </a:ext>
                  </a:extLst>
                </a:gridCol>
                <a:gridCol w="3679867">
                  <a:extLst>
                    <a:ext uri="{9D8B030D-6E8A-4147-A177-3AD203B41FA5}">
                      <a16:colId xmlns:a16="http://schemas.microsoft.com/office/drawing/2014/main" xmlns="" val="3784224090"/>
                    </a:ext>
                  </a:extLst>
                </a:gridCol>
              </a:tblGrid>
              <a:tr h="370840">
                <a:tc>
                  <a:txBody>
                    <a:bodyPr/>
                    <a:lstStyle/>
                    <a:p>
                      <a:pPr fontAlgn="t"/>
                      <a:r>
                        <a:rPr lang="en-US" sz="2000" dirty="0">
                          <a:effectLst/>
                        </a:rPr>
                        <a:t>Total number of registered attendees</a:t>
                      </a:r>
                    </a:p>
                  </a:txBody>
                  <a:tcPr>
                    <a:lnB w="12700" cap="flat" cmpd="sng" algn="ctr">
                      <a:solidFill>
                        <a:schemeClr val="tx1"/>
                      </a:solidFill>
                      <a:prstDash val="solid"/>
                      <a:round/>
                      <a:headEnd type="none" w="med" len="med"/>
                      <a:tailEnd type="none" w="med" len="med"/>
                    </a:lnB>
                  </a:tcPr>
                </a:tc>
                <a:tc>
                  <a:txBody>
                    <a:bodyPr/>
                    <a:lstStyle/>
                    <a:p>
                      <a:pPr fontAlgn="t"/>
                      <a:r>
                        <a:rPr lang="en-US" sz="2000" dirty="0">
                          <a:effectLst/>
                        </a:rPr>
                        <a:t>558 in person; 635 online*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62228711"/>
                  </a:ext>
                </a:extLst>
              </a:tr>
              <a:tr h="370840">
                <a:tc>
                  <a:txBody>
                    <a:bodyPr/>
                    <a:lstStyle/>
                    <a:p>
                      <a:pPr fontAlgn="t"/>
                      <a:r>
                        <a:rPr lang="en-US" sz="2000" dirty="0">
                          <a:effectLst/>
                        </a:rPr>
                        <a:t>Economies represented</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x-none" sz="2000" dirty="0">
                          <a:effectLst/>
                        </a:rPr>
                        <a:t>69</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900107878"/>
                  </a:ext>
                </a:extLst>
              </a:tr>
              <a:tr h="370840">
                <a:tc>
                  <a:txBody>
                    <a:bodyPr/>
                    <a:lstStyle/>
                    <a:p>
                      <a:pPr fontAlgn="t"/>
                      <a:r>
                        <a:rPr lang="en-US" sz="2000" dirty="0">
                          <a:effectLst/>
                        </a:rPr>
                        <a:t>APNIC Member organizations represented</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x-none" sz="2000" dirty="0">
                          <a:effectLst/>
                        </a:rPr>
                        <a:t>295</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427395631"/>
                  </a:ext>
                </a:extLst>
              </a:tr>
              <a:tr h="370840">
                <a:tc>
                  <a:txBody>
                    <a:bodyPr/>
                    <a:lstStyle/>
                    <a:p>
                      <a:pPr fontAlgn="t"/>
                      <a:r>
                        <a:rPr lang="en-US" sz="2000" dirty="0">
                          <a:effectLst/>
                        </a:rPr>
                        <a:t>#apnic54 tweets</a:t>
                      </a:r>
                    </a:p>
                  </a:txBody>
                  <a:tcPr>
                    <a:lnT w="12700" cap="flat" cmpd="sng" algn="ctr">
                      <a:solidFill>
                        <a:schemeClr val="tx1"/>
                      </a:solidFill>
                      <a:prstDash val="solid"/>
                      <a:round/>
                      <a:headEnd type="none" w="med" len="med"/>
                      <a:tailEnd type="none" w="med" len="med"/>
                    </a:lnT>
                  </a:tcPr>
                </a:tc>
                <a:tc>
                  <a:txBody>
                    <a:bodyPr/>
                    <a:lstStyle/>
                    <a:p>
                      <a:pPr fontAlgn="t"/>
                      <a:r>
                        <a:rPr lang="en-US" sz="2000" dirty="0">
                          <a:effectLst/>
                        </a:rPr>
                        <a:t>636 tweets from 119 contributors</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212468207"/>
                  </a:ext>
                </a:extLst>
              </a:tr>
            </a:tbl>
          </a:graphicData>
        </a:graphic>
      </p:graphicFrame>
      <p:sp>
        <p:nvSpPr>
          <p:cNvPr id="6" name="TextBox 5">
            <a:extLst>
              <a:ext uri="{FF2B5EF4-FFF2-40B4-BE49-F238E27FC236}">
                <a16:creationId xmlns:a16="http://schemas.microsoft.com/office/drawing/2014/main" xmlns="" id="{68A8C2BC-21EC-70CD-4364-ACC4E0F09103}"/>
              </a:ext>
            </a:extLst>
          </p:cNvPr>
          <p:cNvSpPr txBox="1"/>
          <p:nvPr/>
        </p:nvSpPr>
        <p:spPr>
          <a:xfrm>
            <a:off x="457200" y="3957694"/>
            <a:ext cx="4179414" cy="369332"/>
          </a:xfrm>
          <a:prstGeom prst="rect">
            <a:avLst/>
          </a:prstGeom>
          <a:noFill/>
        </p:spPr>
        <p:txBody>
          <a:bodyPr wrap="none" rtlCol="0">
            <a:spAutoFit/>
          </a:bodyPr>
          <a:lstStyle/>
          <a:p>
            <a:r>
              <a:rPr lang="en-US" b="1" i="0" dirty="0">
                <a:effectLst/>
                <a:latin typeface="Whitney SSm A"/>
              </a:rPr>
              <a:t>*</a:t>
            </a:r>
            <a:r>
              <a:rPr lang="en-US" b="0" i="0" dirty="0">
                <a:effectLst/>
                <a:latin typeface="Whitney SSm A"/>
              </a:rPr>
              <a:t> </a:t>
            </a:r>
            <a:r>
              <a:rPr lang="en-US" b="0" i="1" dirty="0">
                <a:effectLst/>
                <a:latin typeface="Whitney SSm A"/>
              </a:rPr>
              <a:t>Unique registered attendees using Zoom.</a:t>
            </a:r>
            <a:endParaRPr lang="x-non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45922" rIns="0" bIns="0" rtlCol="0">
            <a:spAutoFit/>
          </a:bodyPr>
          <a:lstStyle/>
          <a:p>
            <a:pPr marL="12700">
              <a:lnSpc>
                <a:spcPct val="100000"/>
              </a:lnSpc>
              <a:spcBef>
                <a:spcPts val="100"/>
              </a:spcBef>
            </a:pPr>
            <a:r>
              <a:rPr lang="en-US" dirty="0"/>
              <a:t>Election results</a:t>
            </a:r>
            <a:endParaRPr spc="-10" dirty="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865"/>
              </a:lnSpc>
            </a:pPr>
            <a:fld id="{81D60167-4931-47E6-BA6A-407CBD079E47}" type="slidenum">
              <a:rPr dirty="0"/>
              <a:t>3</a:t>
            </a:fld>
            <a:endParaRPr dirty="0"/>
          </a:p>
        </p:txBody>
      </p:sp>
      <p:sp>
        <p:nvSpPr>
          <p:cNvPr id="5" name="TextBox 4">
            <a:extLst>
              <a:ext uri="{FF2B5EF4-FFF2-40B4-BE49-F238E27FC236}">
                <a16:creationId xmlns:a16="http://schemas.microsoft.com/office/drawing/2014/main" xmlns="" id="{CA2AC133-B08B-7622-9EB6-D00DD862C21D}"/>
              </a:ext>
            </a:extLst>
          </p:cNvPr>
          <p:cNvSpPr txBox="1"/>
          <p:nvPr/>
        </p:nvSpPr>
        <p:spPr>
          <a:xfrm>
            <a:off x="625307" y="1200150"/>
            <a:ext cx="8061493" cy="301621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t>NRO NC (one seat) – Gaurav </a:t>
            </a:r>
            <a:r>
              <a:rPr lang="en-US" sz="2000" dirty="0" err="1"/>
              <a:t>Kansal</a:t>
            </a:r>
            <a:endParaRPr lang="en-US" sz="2000" dirty="0"/>
          </a:p>
          <a:p>
            <a:pPr marL="285750" indent="-285750">
              <a:lnSpc>
                <a:spcPct val="150000"/>
              </a:lnSpc>
              <a:buFont typeface="Arial" panose="020B0604020202020204" pitchFamily="34" charset="0"/>
              <a:buChar char="•"/>
            </a:pPr>
            <a:r>
              <a:rPr lang="en-US" sz="2000" dirty="0"/>
              <a:t>Cooperation SIG Co-Chair – Bikram Shrestha</a:t>
            </a:r>
          </a:p>
          <a:p>
            <a:pPr marL="285750" indent="-285750">
              <a:lnSpc>
                <a:spcPct val="150000"/>
              </a:lnSpc>
              <a:buFont typeface="Arial" panose="020B0604020202020204" pitchFamily="34" charset="0"/>
              <a:buChar char="•"/>
            </a:pPr>
            <a:r>
              <a:rPr lang="en-US" sz="2000" dirty="0"/>
              <a:t>NIR SIG Co-Chair – Gaurav </a:t>
            </a:r>
            <a:r>
              <a:rPr lang="en-US" sz="2000" dirty="0" err="1"/>
              <a:t>Kansal</a:t>
            </a:r>
            <a:endParaRPr lang="en-US" sz="2000" dirty="0"/>
          </a:p>
          <a:p>
            <a:pPr marL="285750" indent="-285750">
              <a:lnSpc>
                <a:spcPct val="150000"/>
              </a:lnSpc>
              <a:buFont typeface="Arial" panose="020B0604020202020204" pitchFamily="34" charset="0"/>
              <a:buChar char="•"/>
            </a:pPr>
            <a:r>
              <a:rPr lang="en-US" sz="2000" dirty="0"/>
              <a:t>Policy SIG Co-Chair – Anupam Agrawal</a:t>
            </a:r>
          </a:p>
          <a:p>
            <a:pPr>
              <a:spcBef>
                <a:spcPts val="1200"/>
              </a:spcBef>
            </a:pPr>
            <a:endParaRPr lang="x-none" sz="2000" dirty="0"/>
          </a:p>
          <a:p>
            <a:r>
              <a:rPr lang="x-none" sz="2000" dirty="0"/>
              <a:t>* </a:t>
            </a:r>
            <a:r>
              <a:rPr lang="en-US" sz="2000" dirty="0"/>
              <a:t>The APNIC EC appointed Nicole Chan to the NRO NC / ASO AC for a one-year term from 1 January 2023 to 31 December 2023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45922" rIns="0" bIns="0" rtlCol="0">
            <a:spAutoFit/>
          </a:bodyPr>
          <a:lstStyle/>
          <a:p>
            <a:pPr marL="12700">
              <a:lnSpc>
                <a:spcPct val="100000"/>
              </a:lnSpc>
              <a:spcBef>
                <a:spcPts val="100"/>
              </a:spcBef>
            </a:pPr>
            <a:r>
              <a:rPr lang="en-US" spc="-10" dirty="0"/>
              <a:t>SIG Updates</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865"/>
              </a:lnSpc>
            </a:pPr>
            <a:fld id="{81D60167-4931-47E6-BA6A-407CBD079E47}" type="slidenum">
              <a:rPr dirty="0"/>
              <a:t>4</a:t>
            </a:fld>
            <a:endParaRPr dirty="0"/>
          </a:p>
        </p:txBody>
      </p:sp>
      <p:sp>
        <p:nvSpPr>
          <p:cNvPr id="3" name="object 3"/>
          <p:cNvSpPr txBox="1"/>
          <p:nvPr/>
        </p:nvSpPr>
        <p:spPr>
          <a:xfrm>
            <a:off x="382930" y="1030376"/>
            <a:ext cx="8380070" cy="3393878"/>
          </a:xfrm>
          <a:prstGeom prst="rect">
            <a:avLst/>
          </a:prstGeom>
        </p:spPr>
        <p:txBody>
          <a:bodyPr vert="horz" wrap="square" lIns="0" tIns="125095" rIns="0" bIns="0" rtlCol="0">
            <a:spAutoFit/>
          </a:bodyPr>
          <a:lstStyle/>
          <a:p>
            <a:pPr marL="12700">
              <a:lnSpc>
                <a:spcPct val="100000"/>
              </a:lnSpc>
              <a:spcBef>
                <a:spcPts val="985"/>
              </a:spcBef>
              <a:spcAft>
                <a:spcPts val="1200"/>
              </a:spcAft>
              <a:tabLst>
                <a:tab pos="278765" algn="l"/>
                <a:tab pos="279400" algn="l"/>
              </a:tabLst>
            </a:pPr>
            <a:r>
              <a:rPr sz="2000" b="1" dirty="0">
                <a:latin typeface="Arial"/>
                <a:cs typeface="Arial"/>
              </a:rPr>
              <a:t>Cooperation</a:t>
            </a:r>
            <a:r>
              <a:rPr sz="2000" b="1" spc="-30" dirty="0">
                <a:latin typeface="Arial"/>
                <a:cs typeface="Arial"/>
              </a:rPr>
              <a:t> </a:t>
            </a:r>
            <a:r>
              <a:rPr sz="2000" b="1" spc="-25" dirty="0">
                <a:latin typeface="Arial"/>
                <a:cs typeface="Arial"/>
              </a:rPr>
              <a:t>SI</a:t>
            </a:r>
            <a:r>
              <a:rPr lang="en-US" sz="2000" b="1" spc="-25" dirty="0">
                <a:latin typeface="Arial"/>
                <a:cs typeface="Arial"/>
              </a:rPr>
              <a:t>G</a:t>
            </a:r>
          </a:p>
          <a:p>
            <a:pPr algn="just">
              <a:spcAft>
                <a:spcPts val="1200"/>
              </a:spcAft>
            </a:pPr>
            <a:r>
              <a:rPr lang="en-US" dirty="0"/>
              <a:t>The Cooperation SIG is a forum for discussion about broader Internet issues such as public policy and Internet governance with a focus on information sharing, outreach, capacity building, and other activities that will advance APNIC’s vision for a global, open, stable, and secure Internet.</a:t>
            </a:r>
          </a:p>
          <a:p>
            <a:pPr algn="just"/>
            <a:r>
              <a:rPr lang="en-US" dirty="0"/>
              <a:t>The theme of the session was: </a:t>
            </a:r>
          </a:p>
          <a:p>
            <a:pPr algn="just"/>
            <a:r>
              <a:rPr lang="en-US" dirty="0"/>
              <a:t>‘</a:t>
            </a:r>
            <a:r>
              <a:rPr lang="en-US" b="1" i="1" dirty="0"/>
              <a:t>My global online presence diminished: conflicts, politics and consequences</a:t>
            </a:r>
            <a:r>
              <a:rPr lang="en-US" dirty="0"/>
              <a:t>’ </a:t>
            </a:r>
            <a:br>
              <a:rPr lang="en-US" dirty="0"/>
            </a:br>
            <a:r>
              <a:rPr lang="en-US" dirty="0"/>
              <a:t>and explored how multistakeholder participatory Internet governance processes are affected by recent geopolitical conflicts and national regulations. </a:t>
            </a:r>
          </a:p>
          <a:p>
            <a:pPr marL="12700">
              <a:lnSpc>
                <a:spcPct val="100000"/>
              </a:lnSpc>
              <a:spcBef>
                <a:spcPts val="985"/>
              </a:spcBef>
              <a:tabLst>
                <a:tab pos="278765" algn="l"/>
                <a:tab pos="279400" algn="l"/>
              </a:tabLst>
            </a:pPr>
            <a:endParaRPr sz="2000" dirty="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ABF82-081D-327E-C5B8-D3852486F4C7}"/>
              </a:ext>
            </a:extLst>
          </p:cNvPr>
          <p:cNvSpPr>
            <a:spLocks noGrp="1"/>
          </p:cNvSpPr>
          <p:nvPr>
            <p:ph type="title"/>
          </p:nvPr>
        </p:nvSpPr>
        <p:spPr/>
        <p:txBody>
          <a:bodyPr/>
          <a:lstStyle/>
          <a:p>
            <a:r>
              <a:rPr lang="x-none" b="1" dirty="0">
                <a:latin typeface="Century Gothic" panose="020B0502020202020204" pitchFamily="34" charset="0"/>
              </a:rPr>
              <a:t>SIG</a:t>
            </a:r>
            <a:r>
              <a:rPr lang="x-none" dirty="0"/>
              <a:t> </a:t>
            </a:r>
            <a:r>
              <a:rPr lang="x-none" b="1" dirty="0">
                <a:latin typeface="Century Gothic" panose="020B0502020202020204" pitchFamily="34" charset="0"/>
              </a:rPr>
              <a:t>updates</a:t>
            </a:r>
          </a:p>
        </p:txBody>
      </p:sp>
      <p:sp>
        <p:nvSpPr>
          <p:cNvPr id="3" name="TextBox 2">
            <a:extLst>
              <a:ext uri="{FF2B5EF4-FFF2-40B4-BE49-F238E27FC236}">
                <a16:creationId xmlns:a16="http://schemas.microsoft.com/office/drawing/2014/main" xmlns="" id="{4A0E9439-8D2B-EEE7-5870-11CF20C16D0F}"/>
              </a:ext>
            </a:extLst>
          </p:cNvPr>
          <p:cNvSpPr txBox="1"/>
          <p:nvPr/>
        </p:nvSpPr>
        <p:spPr>
          <a:xfrm>
            <a:off x="362902" y="1223977"/>
            <a:ext cx="8418195" cy="2849434"/>
          </a:xfrm>
          <a:prstGeom prst="rect">
            <a:avLst/>
          </a:prstGeom>
          <a:noFill/>
        </p:spPr>
        <p:txBody>
          <a:bodyPr wrap="square" rtlCol="0">
            <a:spAutoFit/>
          </a:bodyPr>
          <a:lstStyle/>
          <a:p>
            <a:pPr>
              <a:spcAft>
                <a:spcPts val="1200"/>
              </a:spcAft>
            </a:pPr>
            <a:r>
              <a:rPr lang="en-US" sz="2100" b="1" dirty="0"/>
              <a:t>NIR SIG</a:t>
            </a:r>
          </a:p>
          <a:p>
            <a:pPr algn="just"/>
            <a:r>
              <a:rPr lang="en-US" dirty="0"/>
              <a:t>The NIR SIG shares information relating to the operations, policies, and procedures of National Internet Registries (NIRs) with the aim of promoting close cooperation among the NIRs and with the APNIC Secretariat.</a:t>
            </a:r>
          </a:p>
          <a:p>
            <a:pPr algn="just"/>
            <a:endParaRPr lang="en-US" dirty="0"/>
          </a:p>
          <a:p>
            <a:pPr>
              <a:spcAft>
                <a:spcPts val="900"/>
              </a:spcAft>
            </a:pPr>
            <a:r>
              <a:rPr lang="en-US" dirty="0"/>
              <a:t>The NIR SIG had the following presentations:</a:t>
            </a:r>
          </a:p>
          <a:p>
            <a:pPr marL="365175" indent="-257175">
              <a:lnSpc>
                <a:spcPct val="150000"/>
              </a:lnSpc>
              <a:buFont typeface="Arial" panose="020B0604020202020204" pitchFamily="34" charset="0"/>
              <a:buChar char="•"/>
            </a:pPr>
            <a:r>
              <a:rPr lang="en-US" dirty="0"/>
              <a:t>Case study of RPKI and IPv6 deployment (Dan Van Sang)</a:t>
            </a:r>
          </a:p>
          <a:p>
            <a:pPr marL="365175" indent="-257175">
              <a:lnSpc>
                <a:spcPct val="150000"/>
              </a:lnSpc>
              <a:buFont typeface="Arial" panose="020B0604020202020204" pitchFamily="34" charset="0"/>
              <a:buChar char="•"/>
            </a:pPr>
            <a:r>
              <a:rPr lang="en-US" dirty="0"/>
              <a:t>Overview of delegations, IPv6, RPKI status among NIRs (</a:t>
            </a:r>
            <a:r>
              <a:rPr lang="en-US" dirty="0" err="1"/>
              <a:t>Oanh</a:t>
            </a:r>
            <a:r>
              <a:rPr lang="en-US" dirty="0"/>
              <a:t> Nguyen)</a:t>
            </a:r>
          </a:p>
        </p:txBody>
      </p:sp>
    </p:spTree>
    <p:extLst>
      <p:ext uri="{BB962C8B-B14F-4D97-AF65-F5344CB8AC3E}">
        <p14:creationId xmlns:p14="http://schemas.microsoft.com/office/powerpoint/2010/main" val="3391769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ABF82-081D-327E-C5B8-D3852486F4C7}"/>
              </a:ext>
            </a:extLst>
          </p:cNvPr>
          <p:cNvSpPr>
            <a:spLocks noGrp="1"/>
          </p:cNvSpPr>
          <p:nvPr>
            <p:ph type="title"/>
          </p:nvPr>
        </p:nvSpPr>
        <p:spPr/>
        <p:txBody>
          <a:bodyPr/>
          <a:lstStyle/>
          <a:p>
            <a:r>
              <a:rPr lang="x-none" b="1" dirty="0">
                <a:latin typeface="Century Gothic" panose="020B0502020202020204" pitchFamily="34" charset="0"/>
              </a:rPr>
              <a:t>SIG</a:t>
            </a:r>
            <a:r>
              <a:rPr lang="x-none" dirty="0"/>
              <a:t> </a:t>
            </a:r>
            <a:r>
              <a:rPr lang="x-none" b="1" dirty="0">
                <a:latin typeface="Century Gothic" panose="020B0502020202020204" pitchFamily="34" charset="0"/>
              </a:rPr>
              <a:t>updates</a:t>
            </a:r>
          </a:p>
        </p:txBody>
      </p:sp>
      <p:sp>
        <p:nvSpPr>
          <p:cNvPr id="4" name="Text Placeholder 3">
            <a:extLst>
              <a:ext uri="{FF2B5EF4-FFF2-40B4-BE49-F238E27FC236}">
                <a16:creationId xmlns:a16="http://schemas.microsoft.com/office/drawing/2014/main" xmlns="" id="{D17806A0-295F-DDFA-885A-63D8412506BF}"/>
              </a:ext>
            </a:extLst>
          </p:cNvPr>
          <p:cNvSpPr>
            <a:spLocks noGrp="1"/>
          </p:cNvSpPr>
          <p:nvPr>
            <p:ph type="body" idx="1"/>
          </p:nvPr>
        </p:nvSpPr>
        <p:spPr>
          <a:xfrm>
            <a:off x="382930" y="1180338"/>
            <a:ext cx="8338820" cy="3539430"/>
          </a:xfrm>
        </p:spPr>
        <p:txBody>
          <a:bodyPr/>
          <a:lstStyle/>
          <a:p>
            <a:pPr>
              <a:spcAft>
                <a:spcPts val="1200"/>
              </a:spcAft>
            </a:pPr>
            <a:r>
              <a:rPr lang="en-US" sz="2000" b="1" dirty="0"/>
              <a:t>Open Policy Meeting (Policy SIG)</a:t>
            </a:r>
          </a:p>
          <a:p>
            <a:pPr algn="just"/>
            <a:r>
              <a:rPr lang="en-US" sz="1600" dirty="0"/>
              <a:t>The APNIC Open Policy Meeting (OPM) is an open forum to develop policies that relate to the management and use of Internet number resources within the Asia Pacific region. </a:t>
            </a:r>
          </a:p>
          <a:p>
            <a:pPr algn="just"/>
            <a:endParaRPr lang="en-US" sz="1600" dirty="0"/>
          </a:p>
          <a:p>
            <a:pPr algn="just"/>
            <a:r>
              <a:rPr lang="en-US" sz="1600" dirty="0"/>
              <a:t>The following policy proposals </a:t>
            </a:r>
            <a:r>
              <a:rPr lang="en-US" sz="1600" b="1" u="sng" dirty="0">
                <a:solidFill>
                  <a:schemeClr val="accent3">
                    <a:lumMod val="75000"/>
                  </a:schemeClr>
                </a:solidFill>
              </a:rPr>
              <a:t>reached consensus </a:t>
            </a:r>
            <a:r>
              <a:rPr lang="en-US" sz="1600" dirty="0"/>
              <a:t>at the OPM and AMM:</a:t>
            </a:r>
          </a:p>
          <a:p>
            <a:pPr marL="365175" indent="-257175" algn="just">
              <a:buFont typeface="Arial" panose="020B0604020202020204" pitchFamily="34" charset="0"/>
              <a:buChar char="•"/>
            </a:pPr>
            <a:r>
              <a:rPr lang="en-US" sz="1600" b="1" dirty="0"/>
              <a:t>prop-145</a:t>
            </a:r>
            <a:r>
              <a:rPr lang="en-US" sz="1600" dirty="0"/>
              <a:t>: Single Source for Definitions</a:t>
            </a:r>
          </a:p>
          <a:p>
            <a:pPr marL="365175" indent="-257175" algn="just">
              <a:buFont typeface="Arial" panose="020B0604020202020204" pitchFamily="34" charset="0"/>
              <a:buChar char="•"/>
            </a:pPr>
            <a:r>
              <a:rPr lang="en-US" sz="1600" b="1" dirty="0"/>
              <a:t>prop-146</a:t>
            </a:r>
            <a:r>
              <a:rPr lang="en-US" sz="1600" dirty="0"/>
              <a:t>: Aligning the Contrast</a:t>
            </a:r>
          </a:p>
          <a:p>
            <a:pPr algn="just"/>
            <a:endParaRPr lang="en-US" sz="1600" dirty="0"/>
          </a:p>
          <a:p>
            <a:pPr algn="just"/>
            <a:r>
              <a:rPr lang="en-US" sz="1600" dirty="0"/>
              <a:t>The following proposal </a:t>
            </a:r>
            <a:r>
              <a:rPr lang="en-US" sz="1600" b="1" u="sng" dirty="0">
                <a:solidFill>
                  <a:srgbClr val="C00000"/>
                </a:solidFill>
              </a:rPr>
              <a:t>did not reach consensus </a:t>
            </a:r>
            <a:r>
              <a:rPr lang="en-US" sz="1600" dirty="0"/>
              <a:t>and will go back to the mailing list to be amended:</a:t>
            </a:r>
          </a:p>
          <a:p>
            <a:pPr marL="365175" indent="-257175" algn="just">
              <a:buFont typeface="Arial" panose="020B0604020202020204" pitchFamily="34" charset="0"/>
              <a:buChar char="•"/>
            </a:pPr>
            <a:r>
              <a:rPr lang="en-US" sz="1600" b="1" dirty="0"/>
              <a:t>prop-147</a:t>
            </a:r>
            <a:r>
              <a:rPr lang="en-US" sz="1600" dirty="0"/>
              <a:t>: Historical Resources Management</a:t>
            </a:r>
          </a:p>
          <a:p>
            <a:pPr marL="365175" indent="-257175" algn="just">
              <a:buFont typeface="Arial" panose="020B0604020202020204" pitchFamily="34" charset="0"/>
              <a:buChar char="•"/>
            </a:pPr>
            <a:r>
              <a:rPr lang="en-US" sz="1600" b="1" dirty="0"/>
              <a:t>prop-148</a:t>
            </a:r>
            <a:r>
              <a:rPr lang="en-US" sz="1600" dirty="0"/>
              <a:t>: Leasing of Resources is not Acceptable</a:t>
            </a:r>
          </a:p>
          <a:p>
            <a:endParaRPr lang="x-none" dirty="0"/>
          </a:p>
        </p:txBody>
      </p:sp>
    </p:spTree>
    <p:extLst>
      <p:ext uri="{BB962C8B-B14F-4D97-AF65-F5344CB8AC3E}">
        <p14:creationId xmlns:p14="http://schemas.microsoft.com/office/powerpoint/2010/main" val="1340498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FABF82-081D-327E-C5B8-D3852486F4C7}"/>
              </a:ext>
            </a:extLst>
          </p:cNvPr>
          <p:cNvSpPr>
            <a:spLocks noGrp="1"/>
          </p:cNvSpPr>
          <p:nvPr>
            <p:ph type="title"/>
          </p:nvPr>
        </p:nvSpPr>
        <p:spPr/>
        <p:txBody>
          <a:bodyPr/>
          <a:lstStyle/>
          <a:p>
            <a:r>
              <a:rPr lang="x-none" b="1" dirty="0">
                <a:latin typeface="Century Gothic" panose="020B0502020202020204" pitchFamily="34" charset="0"/>
              </a:rPr>
              <a:t>SIG</a:t>
            </a:r>
            <a:r>
              <a:rPr lang="x-none" dirty="0"/>
              <a:t> </a:t>
            </a:r>
            <a:r>
              <a:rPr lang="x-none" b="1" dirty="0">
                <a:latin typeface="Century Gothic" panose="020B0502020202020204" pitchFamily="34" charset="0"/>
              </a:rPr>
              <a:t>updates</a:t>
            </a:r>
          </a:p>
        </p:txBody>
      </p:sp>
      <p:sp>
        <p:nvSpPr>
          <p:cNvPr id="3" name="TextBox 2">
            <a:extLst>
              <a:ext uri="{FF2B5EF4-FFF2-40B4-BE49-F238E27FC236}">
                <a16:creationId xmlns:a16="http://schemas.microsoft.com/office/drawing/2014/main" xmlns="" id="{4A0E9439-8D2B-EEE7-5870-11CF20C16D0F}"/>
              </a:ext>
            </a:extLst>
          </p:cNvPr>
          <p:cNvSpPr txBox="1"/>
          <p:nvPr/>
        </p:nvSpPr>
        <p:spPr>
          <a:xfrm>
            <a:off x="382930" y="1047750"/>
            <a:ext cx="7922870" cy="3380349"/>
          </a:xfrm>
          <a:prstGeom prst="rect">
            <a:avLst/>
          </a:prstGeom>
          <a:noFill/>
        </p:spPr>
        <p:txBody>
          <a:bodyPr wrap="square" rtlCol="0">
            <a:spAutoFit/>
          </a:bodyPr>
          <a:lstStyle/>
          <a:p>
            <a:pPr>
              <a:spcAft>
                <a:spcPts val="1200"/>
              </a:spcAft>
            </a:pPr>
            <a:r>
              <a:rPr lang="en-US" b="1" dirty="0"/>
              <a:t>Routing Security SIG</a:t>
            </a:r>
          </a:p>
          <a:p>
            <a:r>
              <a:rPr lang="en-US" dirty="0"/>
              <a:t>The Routing Security SIG provides a platform to discuss operational issues and best practices to secure global Internet routing. It also provides advice, support and technical review of policy proposals concerning routing security to advise the APNIC Community.</a:t>
            </a:r>
          </a:p>
          <a:p>
            <a:endParaRPr lang="en-US" dirty="0"/>
          </a:p>
          <a:p>
            <a:r>
              <a:rPr lang="en-US" dirty="0"/>
              <a:t>The SIG had presentations about the following topics:</a:t>
            </a:r>
          </a:p>
          <a:p>
            <a:pPr marL="365175" indent="-257175">
              <a:lnSpc>
                <a:spcPct val="150000"/>
              </a:lnSpc>
              <a:buFont typeface="Arial" panose="020B0604020202020204" pitchFamily="34" charset="0"/>
              <a:buChar char="•"/>
            </a:pPr>
            <a:r>
              <a:rPr lang="en-US" dirty="0"/>
              <a:t>AU/NZ RPKI Update (Terry Sweetser)</a:t>
            </a:r>
          </a:p>
          <a:p>
            <a:pPr marL="365175" indent="-257175">
              <a:lnSpc>
                <a:spcPct val="150000"/>
              </a:lnSpc>
              <a:buFont typeface="Arial" panose="020B0604020202020204" pitchFamily="34" charset="0"/>
              <a:buChar char="•"/>
            </a:pPr>
            <a:r>
              <a:rPr lang="en-US" dirty="0"/>
              <a:t>IPv6 extension headers in Routing Security (Dr Johnson)</a:t>
            </a:r>
          </a:p>
          <a:p>
            <a:pPr marL="365175" indent="-257175">
              <a:lnSpc>
                <a:spcPct val="150000"/>
              </a:lnSpc>
              <a:buFont typeface="Arial" panose="020B0604020202020204" pitchFamily="34" charset="0"/>
              <a:buChar char="•"/>
            </a:pPr>
            <a:r>
              <a:rPr lang="en-US" dirty="0"/>
              <a:t>Routing Hijack – Bangladesh (Simon </a:t>
            </a:r>
            <a:r>
              <a:rPr lang="en-US" dirty="0" err="1"/>
              <a:t>Sohel</a:t>
            </a:r>
            <a:r>
              <a:rPr lang="en-US" dirty="0"/>
              <a:t> </a:t>
            </a:r>
            <a:r>
              <a:rPr lang="en-US" dirty="0" err="1"/>
              <a:t>Baroi</a:t>
            </a:r>
            <a:r>
              <a:rPr lang="en-US" dirty="0"/>
              <a:t>)</a:t>
            </a:r>
            <a:endParaRPr lang="x-none" dirty="0"/>
          </a:p>
        </p:txBody>
      </p:sp>
    </p:spTree>
    <p:extLst>
      <p:ext uri="{BB962C8B-B14F-4D97-AF65-F5344CB8AC3E}">
        <p14:creationId xmlns:p14="http://schemas.microsoft.com/office/powerpoint/2010/main" val="4224624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BD90A5-3318-6BCC-EBB2-A02F839894E6}"/>
              </a:ext>
            </a:extLst>
          </p:cNvPr>
          <p:cNvSpPr>
            <a:spLocks noGrp="1"/>
          </p:cNvSpPr>
          <p:nvPr>
            <p:ph type="title"/>
          </p:nvPr>
        </p:nvSpPr>
        <p:spPr>
          <a:xfrm>
            <a:off x="457200" y="1123950"/>
            <a:ext cx="7188834" cy="553998"/>
          </a:xfrm>
        </p:spPr>
        <p:txBody>
          <a:bodyPr/>
          <a:lstStyle/>
          <a:p>
            <a:r>
              <a:rPr lang="x-none" dirty="0"/>
              <a:t>Next Conference</a:t>
            </a:r>
          </a:p>
        </p:txBody>
      </p:sp>
      <p:sp>
        <p:nvSpPr>
          <p:cNvPr id="3" name="Text Placeholder 2">
            <a:extLst>
              <a:ext uri="{FF2B5EF4-FFF2-40B4-BE49-F238E27FC236}">
                <a16:creationId xmlns:a16="http://schemas.microsoft.com/office/drawing/2014/main" xmlns="" id="{FADFA6F1-E034-5224-284D-3C98AF3FBEE2}"/>
              </a:ext>
            </a:extLst>
          </p:cNvPr>
          <p:cNvSpPr txBox="1">
            <a:spLocks/>
          </p:cNvSpPr>
          <p:nvPr/>
        </p:nvSpPr>
        <p:spPr>
          <a:xfrm>
            <a:off x="228600" y="2017752"/>
            <a:ext cx="8338820" cy="1107996"/>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lnSpc>
                <a:spcPts val="2800"/>
              </a:lnSpc>
            </a:pPr>
            <a:r>
              <a:rPr lang="en-US" sz="2400" u="sng" dirty="0">
                <a:solidFill>
                  <a:schemeClr val="accent4">
                    <a:lumMod val="75000"/>
                  </a:schemeClr>
                </a:solidFill>
                <a:latin typeface="Arial" panose="020B0604020202020204" pitchFamily="34" charset="0"/>
                <a:cs typeface="Arial" panose="020B0604020202020204" pitchFamily="34" charset="0"/>
                <a:hlinkClick r:id="rId2" tooltip="Link: https://conference.apnic.net/55/">
                  <a:extLst>
                    <a:ext uri="{A12FA001-AC4F-418D-AE19-62706E023703}">
                      <ahyp:hlinkClr xmlns:ahyp="http://schemas.microsoft.com/office/drawing/2018/hyperlinkcolor" xmlns="" val="tx"/>
                    </a:ext>
                  </a:extLst>
                </a:hlinkClick>
              </a:rPr>
              <a:t>APRICOT 2023</a:t>
            </a: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Manila, Philippines</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20 February to 2 March 2023</a:t>
            </a:r>
            <a:endParaRPr lang="x-non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312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3498"/>
          </a:xfrm>
          <a:prstGeom prst="rect">
            <a:avLst/>
          </a:prstGeom>
        </p:spPr>
      </p:pic>
      <p:sp>
        <p:nvSpPr>
          <p:cNvPr id="3" name="object 3"/>
          <p:cNvSpPr txBox="1">
            <a:spLocks noGrp="1"/>
          </p:cNvSpPr>
          <p:nvPr>
            <p:ph type="sldNum" sz="quarter" idx="7"/>
          </p:nvPr>
        </p:nvSpPr>
        <p:spPr>
          <a:prstGeom prst="rect">
            <a:avLst/>
          </a:prstGeom>
        </p:spPr>
        <p:txBody>
          <a:bodyPr vert="horz" wrap="square" lIns="0" tIns="0" rIns="0" bIns="0" rtlCol="0">
            <a:spAutoFit/>
          </a:bodyPr>
          <a:lstStyle/>
          <a:p>
            <a:pPr marL="38100">
              <a:lnSpc>
                <a:spcPts val="865"/>
              </a:lnSpc>
            </a:pPr>
            <a:fld id="{81D60167-4931-47E6-BA6A-407CBD079E47}" type="slidenum">
              <a:rPr dirty="0"/>
              <a:t>9</a:t>
            </a:fld>
            <a:endParaRP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436</Words>
  <Application>Microsoft Office PowerPoint</Application>
  <PresentationFormat>如螢幕大小 (16:9)</PresentationFormat>
  <Paragraphs>59</Paragraphs>
  <Slides>9</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9</vt:i4>
      </vt:variant>
    </vt:vector>
  </HeadingPairs>
  <TitlesOfParts>
    <vt:vector size="14" baseType="lpstr">
      <vt:lpstr>Whitney SSm A</vt:lpstr>
      <vt:lpstr>Arial</vt:lpstr>
      <vt:lpstr>Calibri</vt:lpstr>
      <vt:lpstr>Century Gothic</vt:lpstr>
      <vt:lpstr>Office Theme</vt:lpstr>
      <vt:lpstr>APNIC 54 Report</vt:lpstr>
      <vt:lpstr>Conference statistics</vt:lpstr>
      <vt:lpstr>Election results</vt:lpstr>
      <vt:lpstr>SIG Updates</vt:lpstr>
      <vt:lpstr>SIG updates</vt:lpstr>
      <vt:lpstr>SIG updates</vt:lpstr>
      <vt:lpstr>SIG updates</vt:lpstr>
      <vt:lpstr>Next Conference</vt:lpstr>
      <vt:lpstr>PowerPoint 簡報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 for using this template</dc:title>
  <dc:creator>Sunny Chendi</dc:creator>
  <cp:lastModifiedBy>詹婷怡</cp:lastModifiedBy>
  <cp:revision>2</cp:revision>
  <dcterms:created xsi:type="dcterms:W3CDTF">2022-11-01T03:26:06Z</dcterms:created>
  <dcterms:modified xsi:type="dcterms:W3CDTF">2022-11-01T23:47:27Z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2022-09-11T00:00:00Z</vt:filetime>
  </property>
  <property fmtid="{D5CDD505-2E9C-101B-9397-08002B2CF9AE}" pid="3" name="Creator">
    <vt:lpwstr>Microsoft® PowerPoint® for Microsoft 365</vt:lpwstr>
  </property>
  <property fmtid="{D5CDD505-2E9C-101B-9397-08002B2CF9AE}" pid="4" name="LastSaved">
    <vt:filetime>2022-11-01T00:00:00Z</vt:filetime>
  </property>
  <property fmtid="{D5CDD505-2E9C-101B-9397-08002B2CF9AE}" pid="5" name="MSIP_Label_66ca7b2a-4f6d-4766-806a-1a0c76ea1c59_ActionId">
    <vt:lpwstr>19e5adda-8bcb-4fdb-b959-cca12ea54382</vt:lpwstr>
  </property>
  <property fmtid="{D5CDD505-2E9C-101B-9397-08002B2CF9AE}" pid="6" name="MSIP_Label_66ca7b2a-4f6d-4766-806a-1a0c76ea1c59_ContentBits">
    <vt:lpwstr>0</vt:lpwstr>
  </property>
  <property fmtid="{D5CDD505-2E9C-101B-9397-08002B2CF9AE}" pid="7" name="MSIP_Label_66ca7b2a-4f6d-4766-806a-1a0c76ea1c59_Enabled">
    <vt:lpwstr>true</vt:lpwstr>
  </property>
  <property fmtid="{D5CDD505-2E9C-101B-9397-08002B2CF9AE}" pid="8" name="MSIP_Label_66ca7b2a-4f6d-4766-806a-1a0c76ea1c59_Method">
    <vt:lpwstr>Standard</vt:lpwstr>
  </property>
  <property fmtid="{D5CDD505-2E9C-101B-9397-08002B2CF9AE}" pid="9" name="MSIP_Label_66ca7b2a-4f6d-4766-806a-1a0c76ea1c59_Name">
    <vt:lpwstr>Internal</vt:lpwstr>
  </property>
  <property fmtid="{D5CDD505-2E9C-101B-9397-08002B2CF9AE}" pid="10" name="MSIP_Label_66ca7b2a-4f6d-4766-806a-1a0c76ea1c59_SetDate">
    <vt:lpwstr>2022-08-08T07:39:10Z</vt:lpwstr>
  </property>
  <property fmtid="{D5CDD505-2E9C-101B-9397-08002B2CF9AE}" pid="11" name="MSIP_Label_66ca7b2a-4f6d-4766-806a-1a0c76ea1c59_SiteId">
    <vt:lpwstr>127d8d0d-7ccf-473d-ab09-6e44ad752ded</vt:lpwstr>
  </property>
  <property fmtid="{D5CDD505-2E9C-101B-9397-08002B2CF9AE}" pid="12" name="Producer">
    <vt:lpwstr>Microsoft® PowerPoint® for Microsoft 365</vt:lpwstr>
  </property>
</Properties>
</file>